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9823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92ec249af00a8cc4a91#tid=68f6fb577a4d3800093b152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第二册  SJ</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8_1#5eafc709f?vcp=1&amp;vop=1&amp;pid=45fedfc3f&amp;color=36,64,97&amp;vtp=1&amp;bt=1&amp;bbb=1"/>
              <p:cNvSpPr/>
              <p:nvPr/>
            </p:nvSpPr>
            <p:spPr>
              <a:xfrm>
                <a:off x="539496" y="228998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（2）求刘铭同学制作的这种零件的横截面面积和耗材量的样本相关系数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精确到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18_1#5eafc709f?vcp=1&amp;vop=1&amp;pid=45fedfc3f&amp;color=36,64,97&amp;vtp=1&amp;bt=1&amp;bbb=1"/>
              <p:cNvSpPr>
                <a:spLocks noRot="1" noChangeAspect="1" noMove="1" noResize="1" noEditPoints="1" noAdjustHandles="1" noChangeArrowheads="1" noChangeShapeType="1" noTextEdit="1"/>
              </p:cNvSpPr>
              <p:nvPr/>
            </p:nvSpPr>
            <p:spPr>
              <a:xfrm>
                <a:off x="539496" y="2289987"/>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9_1#5eafc709f?vcp=1&amp;vop=1&amp;pid=45fedfc3f&amp;color=36,64,97&amp;vtp=1&amp;bbb=1"/>
              <p:cNvSpPr/>
              <p:nvPr/>
            </p:nvSpPr>
            <p:spPr>
              <a:xfrm>
                <a:off x="539496" y="2663621"/>
                <a:ext cx="11109960" cy="1941640"/>
              </a:xfrm>
              <a:prstGeom prst="rect">
                <a:avLst/>
              </a:prstGeom>
              <a:noFill/>
              <a:ln/>
            </p:spPr>
            <p:txBody>
              <a:bodyPr wrap="none" lIns="0" tIns="0" rIns="0" bIns="0" rtlCol="0" anchor="t"/>
              <a:lstStyle/>
              <a:p>
                <a:pPr algn="l" latinLnBrk="1">
                  <a:lnSpc>
                    <a:spcPts val="9000"/>
                  </a:lnSpc>
                </a:pPr>
                <a:r>
                  <a:rPr lang="en-US" altLang="zh-CN" sz="1800" b="0" i="0" dirty="0">
                    <a:solidFill>
                      <a:srgbClr val="6565FF"/>
                    </a:solidFill>
                    <a:latin typeface="Times New Roman" pitchFamily="34" charset="0"/>
                    <a:ea typeface="微软雅黑" pitchFamily="34" charset="-122"/>
                    <a:cs typeface="Times New Roman" pitchFamily="34" charset="-120"/>
                  </a:rPr>
                  <a:t>【解】样本相关系数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2</m:t>
                                </m: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bar>
                                      <m:barPr>
                                        <m:pos m:val="top"/>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barPr>
                                      <m:e>
                                        <m:r>
                                          <a:rPr lang="en-US" altLang="zh-CN" sz="1800">
                                            <a:solidFill>
                                              <a:srgbClr val="6565FF"/>
                                            </a:solidFill>
                                            <a:latin typeface="Cambria Math" panose="02040503050406030204" pitchFamily="18" charset="0"/>
                                          </a:rPr>
                                          <m:t>𝑦</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e>
                            </m:d>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149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136</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0.012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≈0.94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19_1#5eafc709f?vcp=1&amp;vop=1&amp;pid=45fedfc3f&amp;color=36,64,97&amp;vtp=1&amp;bbb=1"/>
              <p:cNvSpPr>
                <a:spLocks noRot="1" noChangeAspect="1" noMove="1" noResize="1" noEditPoints="1" noAdjustHandles="1" noChangeArrowheads="1" noChangeShapeType="1" noTextEdit="1"/>
              </p:cNvSpPr>
              <p:nvPr/>
            </p:nvSpPr>
            <p:spPr>
              <a:xfrm>
                <a:off x="539496" y="2663621"/>
                <a:ext cx="11109960" cy="1941640"/>
              </a:xfrm>
              <a:prstGeom prst="rect">
                <a:avLst/>
              </a:prstGeom>
              <a:blipFill>
                <a:blip r:embed="rId4"/>
                <a:stretch>
                  <a:fillRect l="-1317" b="-72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0_1#24ca741dc?vcp=1&amp;vop=1&amp;pid=45fedfc3f&amp;color=36,64,97&amp;vtp=1&amp;bt=1&amp;bbb=1&amp;hb=1"/>
              <p:cNvSpPr/>
              <p:nvPr/>
            </p:nvSpPr>
            <p:spPr>
              <a:xfrm>
                <a:off x="539496" y="1288179"/>
                <a:ext cx="11109960" cy="28067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（3）刘铭同学测量了自己实习期制作的所有这种零件的横截面面积</a:t>
                </a:r>
                <a:r>
                  <a:rPr lang="en-US" altLang="zh-CN" sz="1800" b="0" i="0">
                    <a:solidFill>
                      <a:srgbClr val="244061"/>
                    </a:solidFill>
                    <a:latin typeface="Times New Roman" pitchFamily="34" charset="0"/>
                    <a:ea typeface="微软雅黑" pitchFamily="34" charset="-122"/>
                    <a:cs typeface="Times New Roman" pitchFamily="34" charset="-120"/>
                  </a:rPr>
                  <a:t>，并得到所有这种零件的横截面面积的和为</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182</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，若这种零件的耗材量和其横截面面积近似成正比</a:t>
                </a:r>
                <a:r>
                  <a:rPr lang="en-US" altLang="zh-CN" sz="1800" b="0" i="0">
                    <a:solidFill>
                      <a:srgbClr val="244061"/>
                    </a:solidFill>
                    <a:latin typeface="Times New Roman" pitchFamily="34" charset="0"/>
                    <a:ea typeface="微软雅黑" pitchFamily="34" charset="-122"/>
                    <a:cs typeface="Times New Roman" pitchFamily="34" charset="-120"/>
                  </a:rPr>
                  <a:t>，请帮刘铭计算一下他制作的零件的总耗材量的估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计值</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考公式和数据</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8900"/>
                  </a:lnSpc>
                </a:pPr>
                <a:r>
                  <a:rPr lang="en-US" altLang="zh-CN" b="0" i="0">
                    <a:solidFill>
                      <a:srgbClr val="244061"/>
                    </a:solidFill>
                    <a:latin typeface="Times New Roman" pitchFamily="34" charset="0"/>
                    <a:ea typeface="微软雅黑" pitchFamily="34" charset="-122"/>
                    <a:cs typeface="Times New Roman" pitchFamily="34" charset="-120"/>
                  </a:rPr>
                  <a:t>样本相关系数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𝑟</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𝑖</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𝑦</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𝑛</m:t>
                            </m:r>
                          </m:e>
                        </m:bar>
                        <m:r>
                          <m:rPr>
                            <m:nor/>
                          </m:rPr>
                          <a:rPr lang="en-US" altLang="zh-CN" b="0" i="0">
                            <a:solidFill>
                              <a:srgbClr val="244061"/>
                            </a:solidFill>
                            <a:latin typeface="Cambria Math" pitchFamily="34" charset="0"/>
                            <a:ea typeface="Cambria Math" pitchFamily="34" charset="-122"/>
                            <a:cs typeface="Cambria Math" pitchFamily="34" charset="-120"/>
                          </a:rPr>
                          <m:t> </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𝑥</m:t>
                            </m:r>
                          </m:e>
                        </m:bar>
                        <m:r>
                          <m:rPr>
                            <m:nor/>
                          </m:rPr>
                          <a:rPr lang="en-US" altLang="zh-CN" b="0" i="0">
                            <a:solidFill>
                              <a:srgbClr val="244061"/>
                            </a:solidFill>
                            <a:latin typeface="Cambria Math" pitchFamily="34" charset="0"/>
                            <a:ea typeface="Cambria Math" pitchFamily="34" charset="-122"/>
                            <a:cs typeface="Cambria Math" pitchFamily="34" charset="-120"/>
                          </a:rPr>
                          <m:t> </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𝑦</m:t>
                            </m:r>
                          </m:e>
                        </m:bar>
                      </m:num>
                      <m:den>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d>
                              <m:d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dPr>
                              <m:e>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Sup>
                                  <m:sSubSupPr>
                                    <m:ctrlPr>
                                      <a:rPr lang="en-US" altLang="zh-CN" b="0" i="1">
                                        <a:solidFill>
                                          <a:srgbClr val="244061"/>
                                        </a:solidFill>
                                        <a:latin typeface="Cambria Math" panose="02040503050406030204" pitchFamily="18" charset="0"/>
                                      </a:rPr>
                                    </m:ctrlPr>
                                  </m:sSubSup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𝑖</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𝑛</m:t>
                                    </m:r>
                                  </m:e>
                                </m:bar>
                                <m:r>
                                  <m:rPr>
                                    <m:nor/>
                                  </m:rPr>
                                  <a:rPr lang="en-US" altLang="zh-CN" b="0" i="0">
                                    <a:solidFill>
                                      <a:srgbClr val="244061"/>
                                    </a:solidFill>
                                    <a:latin typeface="Cambria Math" pitchFamily="34" charset="0"/>
                                    <a:ea typeface="Cambria Math" pitchFamily="34" charset="-122"/>
                                    <a:cs typeface="Cambria Math" pitchFamily="34" charset="-120"/>
                                  </a:rPr>
                                  <m:t> </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a:solidFill>
                                              <a:srgbClr val="244061"/>
                                            </a:solidFill>
                                            <a:latin typeface="Cambria Math" panose="02040503050406030204" pitchFamily="18" charset="0"/>
                                          </a:rPr>
                                          <m:t>𝑥</m:t>
                                        </m:r>
                                      </m:e>
                                    </m:bar>
                                  </m:e>
                                  <m:sup>
                                    <m:r>
                                      <a:rPr lang="en-US" altLang="zh-CN" b="0" i="0">
                                        <a:solidFill>
                                          <a:srgbClr val="244061"/>
                                        </a:solidFill>
                                        <a:latin typeface="Cambria Math" pitchFamily="34" charset="0"/>
                                        <a:ea typeface="Cambria Math" pitchFamily="34" charset="-122"/>
                                        <a:cs typeface="Cambria Math" pitchFamily="34" charset="-120"/>
                                      </a:rPr>
                                      <m:t>2</m:t>
                                    </m:r>
                                  </m:sup>
                                </m:sSup>
                              </m:e>
                            </m:d>
                            <m:d>
                              <m:d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dPr>
                              <m:e>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Sup>
                                  <m:sSubSupPr>
                                    <m:ctrlPr>
                                      <a:rPr lang="en-US" altLang="zh-CN" b="0" i="1">
                                        <a:solidFill>
                                          <a:srgbClr val="244061"/>
                                        </a:solidFill>
                                        <a:latin typeface="Cambria Math" panose="02040503050406030204" pitchFamily="18" charset="0"/>
                                      </a:rPr>
                                    </m:ctrlPr>
                                  </m:sSubSupPr>
                                  <m:e>
                                    <m:r>
                                      <a:rPr lang="en-US" altLang="zh-CN" b="0" i="0">
                                        <a:solidFill>
                                          <a:srgbClr val="244061"/>
                                        </a:solidFill>
                                        <a:latin typeface="Cambria Math" pitchFamily="34" charset="0"/>
                                        <a:ea typeface="Cambria Math" pitchFamily="34" charset="-122"/>
                                        <a:cs typeface="Cambria Math" pitchFamily="34" charset="-120"/>
                                      </a:rPr>
                                      <m:t>𝑦</m:t>
                                    </m:r>
                                  </m:e>
                                  <m:sub>
                                    <m:r>
                                      <a:rPr lang="en-US" altLang="zh-CN" b="0" i="0">
                                        <a:solidFill>
                                          <a:srgbClr val="244061"/>
                                        </a:solidFill>
                                        <a:latin typeface="Cambria Math" pitchFamily="34" charset="0"/>
                                        <a:ea typeface="Cambria Math" pitchFamily="34" charset="-122"/>
                                        <a:cs typeface="Cambria Math" pitchFamily="34" charset="-120"/>
                                      </a:rPr>
                                      <m:t>𝑖</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𝑛</m:t>
                                    </m:r>
                                  </m:e>
                                </m:bar>
                                <m:r>
                                  <m:rPr>
                                    <m:nor/>
                                  </m:rPr>
                                  <a:rPr lang="en-US" altLang="zh-CN" b="0" i="0">
                                    <a:solidFill>
                                      <a:srgbClr val="244061"/>
                                    </a:solidFill>
                                    <a:latin typeface="Cambria Math" pitchFamily="34" charset="0"/>
                                    <a:ea typeface="Cambria Math" pitchFamily="34" charset="-122"/>
                                    <a:cs typeface="Cambria Math" pitchFamily="34" charset="-120"/>
                                  </a:rPr>
                                  <m:t> </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a:solidFill>
                                              <a:srgbClr val="244061"/>
                                            </a:solidFill>
                                            <a:latin typeface="Cambria Math" panose="02040503050406030204" pitchFamily="18" charset="0"/>
                                          </a:rPr>
                                          <m:t>𝑦</m:t>
                                        </m:r>
                                      </m:e>
                                    </m:bar>
                                  </m:e>
                                  <m:sup>
                                    <m:r>
                                      <a:rPr lang="en-US" altLang="zh-CN" b="0" i="0">
                                        <a:solidFill>
                                          <a:srgbClr val="244061"/>
                                        </a:solidFill>
                                        <a:latin typeface="Cambria Math" pitchFamily="34" charset="0"/>
                                        <a:ea typeface="Cambria Math" pitchFamily="34" charset="-122"/>
                                        <a:cs typeface="Cambria Math" pitchFamily="34" charset="-120"/>
                                      </a:rPr>
                                      <m:t>2</m:t>
                                    </m:r>
                                  </m:sup>
                                </m:sSup>
                              </m:e>
                            </m:d>
                          </m:e>
                        </m:rad>
                      </m:den>
                    </m:f>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1.491</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36</m:t>
                        </m:r>
                      </m:e>
                    </m:rad>
                    <m:r>
                      <a:rPr lang="en-US" altLang="zh-CN" b="0" i="0">
                        <a:solidFill>
                          <a:srgbClr val="244061"/>
                        </a:solidFill>
                        <a:latin typeface="Cambria Math" pitchFamily="34" charset="0"/>
                        <a:ea typeface="Cambria Math" pitchFamily="34" charset="-122"/>
                        <a:cs typeface="Cambria Math" pitchFamily="34" charset="-120"/>
                      </a:rPr>
                      <m:t>≈1.221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0_1#24ca741dc?vcp=1&amp;vop=1&amp;pid=45fedfc3f&amp;color=36,64,97&amp;vtp=1&amp;bt=1&amp;bbb=1&amp;hb=1"/>
              <p:cNvSpPr>
                <a:spLocks noRot="1" noChangeAspect="1" noMove="1" noResize="1" noEditPoints="1" noAdjustHandles="1" noChangeArrowheads="1" noChangeShapeType="1" noTextEdit="1"/>
              </p:cNvSpPr>
              <p:nvPr/>
            </p:nvSpPr>
            <p:spPr>
              <a:xfrm>
                <a:off x="539496" y="1288179"/>
                <a:ext cx="11109960" cy="2806700"/>
              </a:xfrm>
              <a:prstGeom prst="rect">
                <a:avLst/>
              </a:prstGeom>
              <a:blipFill>
                <a:blip r:embed="rId3"/>
                <a:stretch>
                  <a:fillRect l="-1317" r="-12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1_1#24ca741dc?vcp=1&amp;vop=1&amp;pid=45fedfc3f&amp;color=36,64,97&amp;vtp=1&amp;bbb=1"/>
              <p:cNvSpPr/>
              <p:nvPr/>
            </p:nvSpPr>
            <p:spPr>
              <a:xfrm>
                <a:off x="539496" y="4091323"/>
                <a:ext cx="11109960" cy="16618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【解】设这种零件的总耗材量的估计值为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已知这种零件的耗材量和其横截面面积近似成正比</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0.052</m:t>
                        </m:r>
                      </m:num>
                      <m:den>
                        <m:r>
                          <a:rPr lang="en-US" altLang="zh-CN" sz="1800" b="0" i="0">
                            <a:solidFill>
                              <a:srgbClr val="6565FF"/>
                            </a:solidFill>
                            <a:latin typeface="Cambria Math" pitchFamily="34" charset="0"/>
                            <a:ea typeface="Cambria Math" pitchFamily="34" charset="-122"/>
                            <a:cs typeface="Cambria Math" pitchFamily="34" charset="-120"/>
                          </a:rPr>
                          <m:t>0.39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182</m:t>
                        </m:r>
                      </m:num>
                      <m:den>
                        <m:r>
                          <a:rPr lang="en-US" altLang="zh-CN" sz="1800" b="0" i="0">
                            <a:solidFill>
                              <a:srgbClr val="6565FF"/>
                            </a:solidFill>
                            <a:latin typeface="Cambria Math" pitchFamily="34" charset="0"/>
                            <a:ea typeface="Cambria Math" pitchFamily="34" charset="-122"/>
                            <a:cs typeface="Cambria Math" pitchFamily="34" charset="-120"/>
                          </a:rPr>
                          <m:t>𝑦</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365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刘铭制作的零件的总耗材量的估计值为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365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21_1#24ca741dc?vcp=1&amp;vop=1&amp;pid=45fedfc3f&amp;color=36,64,97&amp;vtp=1&amp;bbb=1"/>
              <p:cNvSpPr>
                <a:spLocks noRot="1" noChangeAspect="1" noMove="1" noResize="1" noEditPoints="1" noAdjustHandles="1" noChangeArrowheads="1" noChangeShapeType="1" noTextEdit="1"/>
              </p:cNvSpPr>
              <p:nvPr/>
            </p:nvSpPr>
            <p:spPr>
              <a:xfrm>
                <a:off x="539496" y="4091323"/>
                <a:ext cx="11109960" cy="1661859"/>
              </a:xfrm>
              <a:prstGeom prst="rect">
                <a:avLst/>
              </a:prstGeom>
              <a:blipFill>
                <a:blip r:embed="rId4"/>
                <a:stretch>
                  <a:fillRect l="-1317" b="-84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2_1#e108e9492?vcp=1&amp;vop=1&amp;pid=d2dd380c9&amp;color=36,64,97&amp;vtp=1&amp;bt=1&amp;bbb=1&amp;hb=1"/>
              <p:cNvSpPr/>
              <p:nvPr/>
            </p:nvSpPr>
            <p:spPr>
              <a:xfrm>
                <a:off x="539496" y="2172734"/>
                <a:ext cx="11109960" cy="7734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6.〈要点2〉</a:t>
                </a:r>
                <a:r>
                  <a:rPr lang="en-US" altLang="zh-CN" sz="1800" b="0" i="0" dirty="0">
                    <a:solidFill>
                      <a:srgbClr val="244061"/>
                    </a:solidFill>
                    <a:latin typeface="仿宋" pitchFamily="34" charset="0"/>
                    <a:ea typeface="仿宋" pitchFamily="34" charset="-122"/>
                    <a:cs typeface="仿宋" pitchFamily="34" charset="-120"/>
                  </a:rPr>
                  <a:t>[广东深圳2025高二期中]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某地试卖一款纪念品，现统计了该款纪念品的定价</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（单位：元</a:t>
                </a:r>
                <a:r>
                  <a:rPr lang="en-US" altLang="zh-CN" sz="1800" b="0" i="0">
                    <a:solidFill>
                      <a:srgbClr val="244061"/>
                    </a:solidFill>
                    <a:latin typeface="Times New Roman" pitchFamily="34" charset="0"/>
                    <a:ea typeface="微软雅黑" pitchFamily="34" charset="-122"/>
                    <a:cs typeface="Times New Roman" pitchFamily="34" charset="-120"/>
                  </a:rPr>
                  <a:t>）与销量</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（单位：百件）的对应数据，如表所示：</a:t>
                </a:r>
                <a:endParaRPr lang="en-US" altLang="zh-CN" dirty="0"/>
              </a:p>
            </p:txBody>
          </p:sp>
        </mc:Choice>
        <mc:Fallback>
          <p:sp>
            <p:nvSpPr>
              <p:cNvPr id="2" name="QO_5_BD.22_1#e108e9492?vcp=1&amp;vop=1&amp;pid=d2dd380c9&amp;color=36,64,97&amp;vtp=1&amp;bt=1&amp;bbb=1&amp;hb=1"/>
              <p:cNvSpPr>
                <a:spLocks noRot="1" noChangeAspect="1" noMove="1" noResize="1" noEditPoints="1" noAdjustHandles="1" noChangeArrowheads="1" noChangeShapeType="1" noTextEdit="1"/>
              </p:cNvSpPr>
              <p:nvPr/>
            </p:nvSpPr>
            <p:spPr>
              <a:xfrm>
                <a:off x="539496" y="2172734"/>
                <a:ext cx="11109960" cy="773430"/>
              </a:xfrm>
              <a:prstGeom prst="rect">
                <a:avLst/>
              </a:prstGeom>
              <a:blipFill>
                <a:blip r:embed="rId3"/>
                <a:stretch>
                  <a:fillRect l="-1317" r="-878"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3" name="QO_5_BD.22_2#e108e9492?colgroup=11,5,8,5,8,5&amp;vcp=1&amp;vop=1&amp;pid=d2dd380c9&amp;color=36,64,97&amp;vtp=1&amp;bbb=1"/>
              <p:cNvGraphicFramePr>
                <a:graphicFrameLocks noGrp="1"/>
              </p:cNvGraphicFramePr>
              <p:nvPr>
                <p:extLst>
                  <p:ext uri="{D42A27DB-BD31-4B8C-83A1-F6EECF244321}">
                    <p14:modId xmlns:p14="http://schemas.microsoft.com/office/powerpoint/2010/main" val="966229292"/>
                  </p:ext>
                </p:extLst>
              </p:nvPr>
            </p:nvGraphicFramePr>
            <p:xfrm>
              <a:off x="539496" y="3077863"/>
              <a:ext cx="11073384" cy="779844"/>
            </p:xfrm>
            <a:graphic>
              <a:graphicData uri="http://schemas.openxmlformats.org/drawingml/2006/table">
                <a:tbl>
                  <a:tblPr/>
                  <a:tblGrid>
                    <a:gridCol w="2871216">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2112264">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2112264">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tblGrid>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定价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销量</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百件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3" name="QO_5_BD.22_2#e108e9492?colgroup=11,5,8,5,8,5&amp;vcp=1&amp;vop=1&amp;pid=d2dd380c9&amp;color=36,64,97&amp;vtp=1&amp;bbb=1"/>
              <p:cNvGraphicFramePr>
                <a:graphicFrameLocks noGrp="1"/>
              </p:cNvGraphicFramePr>
              <p:nvPr>
                <p:extLst>
                  <p:ext uri="{D42A27DB-BD31-4B8C-83A1-F6EECF244321}">
                    <p14:modId xmlns:p14="http://schemas.microsoft.com/office/powerpoint/2010/main" val="966229292"/>
                  </p:ext>
                </p:extLst>
              </p:nvPr>
            </p:nvGraphicFramePr>
            <p:xfrm>
              <a:off x="539496" y="3077863"/>
              <a:ext cx="11073384" cy="779844"/>
            </p:xfrm>
            <a:graphic>
              <a:graphicData uri="http://schemas.openxmlformats.org/drawingml/2006/table">
                <a:tbl>
                  <a:tblPr/>
                  <a:tblGrid>
                    <a:gridCol w="2871216">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2112264">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2112264">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2" r="-286200"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2" t="-98462" r="-286200" b="-2461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6_BD.23_1#1e19992ec?vcp=1&amp;vop=1&amp;pid=e108e9492&amp;color=36,64,97&amp;vtp=1&amp;bbb=1"/>
              <p:cNvSpPr/>
              <p:nvPr/>
            </p:nvSpPr>
            <p:spPr>
              <a:xfrm>
                <a:off x="539496" y="399226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（1）求该纪念品定价的平均值</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𝑥</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和销量的平均值</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23_1#1e19992ec?vcp=1&amp;vop=1&amp;pid=e108e9492&amp;color=36,64,97&amp;vtp=1&amp;bbb=1"/>
              <p:cNvSpPr>
                <a:spLocks noRot="1" noChangeAspect="1" noMove="1" noResize="1" noEditPoints="1" noAdjustHandles="1" noChangeArrowheads="1" noChangeShapeType="1" noTextEdit="1"/>
              </p:cNvSpPr>
              <p:nvPr/>
            </p:nvSpPr>
            <p:spPr>
              <a:xfrm>
                <a:off x="539496" y="3992263"/>
                <a:ext cx="11109960" cy="363665"/>
              </a:xfrm>
              <a:prstGeom prst="rect">
                <a:avLst/>
              </a:prstGeom>
              <a:blipFill>
                <a:blip r:embed="rId5"/>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24_1#1e19992ec?vcp=1&amp;vop=1&amp;pid=e108e9492&amp;color=36,64,97&amp;vtp=1&amp;bbb=1"/>
              <p:cNvSpPr/>
              <p:nvPr/>
            </p:nvSpPr>
            <p:spPr>
              <a:xfrm>
                <a:off x="539496" y="4356753"/>
                <a:ext cx="11109960" cy="525907"/>
              </a:xfrm>
              <a:prstGeom prst="rect">
                <a:avLst/>
              </a:prstGeom>
              <a:noFill/>
              <a:ln/>
            </p:spPr>
            <p:txBody>
              <a:bodyPr wrap="none" lIns="0" tIns="0" rIns="0" bIns="0" rtlCol="0" anchor="t"/>
              <a:lstStyle/>
              <a:p>
                <a:pPr algn="l" latinLnBrk="1">
                  <a:lnSpc>
                    <a:spcPts val="4500"/>
                  </a:lnSpc>
                </a:pPr>
                <a:r>
                  <a:rPr lang="en-US" altLang="zh-CN" sz="1800" b="0" i="0" dirty="0">
                    <a:solidFill>
                      <a:srgbClr val="6565FF"/>
                    </a:solidFill>
                    <a:latin typeface="Times New Roman" pitchFamily="34" charset="0"/>
                    <a:ea typeface="微软雅黑" pitchFamily="34" charset="-122"/>
                    <a:cs typeface="Times New Roman" pitchFamily="34" charset="-120"/>
                  </a:rPr>
                  <a:t>【解】由题可知</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12+12.5+13+13.5+14</m:t>
                        </m:r>
                      </m:e>
                    </m:d>
                    <m:r>
                      <a:rPr lang="en-US" altLang="zh-CN" sz="1800" b="0" i="0">
                        <a:solidFill>
                          <a:srgbClr val="6565FF"/>
                        </a:solidFill>
                        <a:latin typeface="Cambria Math" pitchFamily="34" charset="0"/>
                        <a:ea typeface="Cambria Math" pitchFamily="34" charset="-122"/>
                        <a:cs typeface="Cambria Math" pitchFamily="34" charset="-120"/>
                      </a:rPr>
                      <m:t>=13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14+13+11+9+8</m:t>
                        </m:r>
                      </m:e>
                    </m:d>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24_1#1e19992ec?vcp=1&amp;vop=1&amp;pid=e108e9492&amp;color=36,64,97&amp;vtp=1&amp;bbb=1"/>
              <p:cNvSpPr>
                <a:spLocks noRot="1" noChangeAspect="1" noMove="1" noResize="1" noEditPoints="1" noAdjustHandles="1" noChangeArrowheads="1" noChangeShapeType="1" noTextEdit="1"/>
              </p:cNvSpPr>
              <p:nvPr/>
            </p:nvSpPr>
            <p:spPr>
              <a:xfrm>
                <a:off x="539496" y="4356753"/>
                <a:ext cx="11109960" cy="525907"/>
              </a:xfrm>
              <a:prstGeom prst="rect">
                <a:avLst/>
              </a:prstGeom>
              <a:blipFill>
                <a:blip r:embed="rId6"/>
                <a:stretch>
                  <a:fillRect l="-1317"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5_1#a0948cf7b?vcp=1&amp;vop=1&amp;pid=e108e9492&amp;color=36,64,97&amp;vtp=1&amp;bt=1&amp;bbb=1"/>
              <p:cNvSpPr/>
              <p:nvPr/>
            </p:nvSpPr>
            <p:spPr>
              <a:xfrm>
                <a:off x="539496" y="2451689"/>
                <a:ext cx="11109960" cy="21717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（2）计算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的样本相关系数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800" b="0" i="0" dirty="0">
                    <a:solidFill>
                      <a:srgbClr val="244061"/>
                    </a:solidFill>
                    <a:latin typeface="Times New Roman" pitchFamily="34" charset="0"/>
                    <a:ea typeface="微软雅黑" pitchFamily="34" charset="-122"/>
                    <a:cs typeface="Times New Roman" pitchFamily="34" charset="-120"/>
                  </a:rPr>
                  <a:t>并判断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是否有较强的相关性，请说明理由.</a:t>
                </a:r>
                <a:endParaRPr lang="en-US" altLang="zh-CN" sz="1800" dirty="0"/>
              </a:p>
              <a:p>
                <a:pPr latinLnBrk="1">
                  <a:lnSpc>
                    <a:spcPts val="49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考数据</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e>
                    </m:d>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e>
                    </m:d>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64</m:t>
                            </m:r>
                          </m:num>
                          <m:den>
                            <m:r>
                              <a:rPr lang="en-US" altLang="zh-CN" sz="1800" b="0" i="0">
                                <a:solidFill>
                                  <a:srgbClr val="244061"/>
                                </a:solidFill>
                                <a:latin typeface="Cambria Math" pitchFamily="34" charset="0"/>
                                <a:ea typeface="Cambria Math" pitchFamily="34" charset="-122"/>
                                <a:cs typeface="Cambria Math" pitchFamily="34" charset="-120"/>
                              </a:rPr>
                              <m:t>65</m:t>
                            </m:r>
                          </m:den>
                        </m:f>
                      </m:e>
                    </m:rad>
                    <m:r>
                      <a:rPr lang="en-US" altLang="zh-CN" sz="1800" b="0" i="0">
                        <a:solidFill>
                          <a:srgbClr val="244061"/>
                        </a:solidFill>
                        <a:latin typeface="Cambria Math" pitchFamily="34" charset="0"/>
                        <a:ea typeface="Cambria Math" pitchFamily="34" charset="-122"/>
                        <a:cs typeface="Cambria Math" pitchFamily="34" charset="-120"/>
                      </a:rPr>
                      <m:t>≈0.992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89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考公式</a:t>
                </a:r>
                <a:r>
                  <a:rPr lang="en-US" altLang="zh-CN" sz="1800" b="0" i="0" dirty="0">
                    <a:solidFill>
                      <a:srgbClr val="244061"/>
                    </a:solidFill>
                    <a:latin typeface="Times New Roman" pitchFamily="34" charset="0"/>
                    <a:ea typeface="微软雅黑" pitchFamily="34" charset="-122"/>
                    <a:cs typeface="Times New Roman" pitchFamily="34" charset="-120"/>
                  </a:rPr>
                  <a:t>：样本相关系数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e>
                        </m:d>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e>
                        </m:d>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e>
                                </m:d>
                              </m:e>
                              <m:sup>
                                <m:r>
                                  <a:rPr lang="en-US" altLang="zh-CN" sz="1800" b="0" i="0">
                                    <a:solidFill>
                                      <a:srgbClr val="244061"/>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e>
                                </m:d>
                              </m:e>
                              <m:sup>
                                <m:r>
                                  <a:rPr lang="en-US" altLang="zh-CN" sz="1800" b="0" i="0">
                                    <a:solidFill>
                                      <a:srgbClr val="244061"/>
                                    </a:solidFill>
                                    <a:latin typeface="Cambria Math" pitchFamily="34" charset="0"/>
                                    <a:ea typeface="Cambria Math" pitchFamily="34" charset="-122"/>
                                    <a:cs typeface="Cambria Math" pitchFamily="34" charset="-120"/>
                                  </a:rPr>
                                  <m:t>2</m:t>
                                </m:r>
                              </m:sup>
                            </m:sSup>
                          </m:e>
                        </m:rad>
                      </m:den>
                    </m:f>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𝑟</m:t>
                        </m:r>
                      </m:e>
                    </m:d>
                    <m:r>
                      <a:rPr lang="en-US" altLang="zh-CN" sz="1800" b="0" i="0">
                        <a:solidFill>
                          <a:srgbClr val="244061"/>
                        </a:solidFill>
                        <a:latin typeface="Cambria Math" pitchFamily="34" charset="0"/>
                        <a:ea typeface="Cambria Math" pitchFamily="34" charset="-122"/>
                        <a:cs typeface="Cambria Math" pitchFamily="34" charset="-120"/>
                      </a:rPr>
                      <m:t>≥0.75</m:t>
                    </m:r>
                  </m:oMath>
                </a14:m>
                <a:r>
                  <a:rPr lang="en-US" altLang="zh-CN" sz="1800" b="0" i="0" dirty="0">
                    <a:solidFill>
                      <a:srgbClr val="244061"/>
                    </a:solidFill>
                    <a:latin typeface="Times New Roman" pitchFamily="34" charset="0"/>
                    <a:ea typeface="微软雅黑" pitchFamily="34" charset="-122"/>
                    <a:cs typeface="Times New Roman" pitchFamily="34" charset="-120"/>
                  </a:rPr>
                  <a:t>，则认为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的线性相关性很强.</a:t>
                </a:r>
                <a:endParaRPr lang="en-US" altLang="zh-CN" sz="1800" dirty="0"/>
              </a:p>
            </p:txBody>
          </p:sp>
        </mc:Choice>
        <mc:Fallback>
          <p:sp>
            <p:nvSpPr>
              <p:cNvPr id="2" name="QO_6_BD.25_1#a0948cf7b?vcp=1&amp;vop=1&amp;pid=e108e9492&amp;color=36,64,97&amp;vtp=1&amp;bt=1&amp;bbb=1"/>
              <p:cNvSpPr>
                <a:spLocks noRot="1" noChangeAspect="1" noMove="1" noResize="1" noEditPoints="1" noAdjustHandles="1" noChangeArrowheads="1" noChangeShapeType="1" noTextEdit="1"/>
              </p:cNvSpPr>
              <p:nvPr/>
            </p:nvSpPr>
            <p:spPr>
              <a:xfrm>
                <a:off x="539496" y="2451689"/>
                <a:ext cx="11109960" cy="2171700"/>
              </a:xfrm>
              <a:prstGeom prst="rect">
                <a:avLst/>
              </a:prstGeom>
              <a:blipFill>
                <a:blip r:embed="rId3"/>
                <a:stretch>
                  <a:fillRect l="-1317" b="-281"/>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26_1#a0948cf7b?vcp=1&amp;vop=1&amp;pid=e108e9492&amp;color=36,64,97&amp;vtp=1&amp;bt=1&amp;bbb=1"/>
              <p:cNvSpPr/>
              <p:nvPr/>
            </p:nvSpPr>
            <p:spPr>
              <a:xfrm>
                <a:off x="539496" y="2164796"/>
                <a:ext cx="11109960" cy="2716340"/>
              </a:xfrm>
              <a:prstGeom prst="rect">
                <a:avLst/>
              </a:prstGeom>
              <a:noFill/>
              <a:ln/>
            </p:spPr>
            <p:txBody>
              <a:bodyPr wrap="none" lIns="0" tIns="0" rIns="0" bIns="0" rtlCol="0" anchor="t"/>
              <a:lstStyle/>
              <a:p>
                <a:pPr algn="l" latinLnBrk="1">
                  <a:lnSpc>
                    <a:spcPts val="48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12−13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12.5−13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13−13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13.5−13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14−13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14−11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13−11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11−11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9−11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8−11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9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e>
                        </m:d>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e>
                                </m:d>
                              </m:e>
                              <m:sup>
                                <m:r>
                                  <a:rPr lang="en-US" altLang="zh-CN" sz="1800" b="0" i="0">
                                    <a:solidFill>
                                      <a:srgbClr val="6565FF"/>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e>
                                </m:d>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65</m:t>
                            </m:r>
                          </m:e>
                        </m:rad>
                      </m:den>
                    </m:f>
                    <m:r>
                      <a:rPr lang="en-US" altLang="zh-CN" sz="1800" b="0" i="0">
                        <a:solidFill>
                          <a:srgbClr val="6565FF"/>
                        </a:solidFill>
                        <a:latin typeface="Cambria Math" pitchFamily="34" charset="0"/>
                        <a:ea typeface="Cambria Math" pitchFamily="34" charset="-122"/>
                        <a:cs typeface="Cambria Math" pitchFamily="34" charset="-120"/>
                      </a:rPr>
                      <m:t>≈−0.992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𝑟</m:t>
                        </m:r>
                      </m:e>
                    </m:d>
                    <m:r>
                      <a:rPr lang="en-US" altLang="zh-CN" sz="1800" b="0" i="0">
                        <a:solidFill>
                          <a:srgbClr val="6565FF"/>
                        </a:solidFill>
                        <a:latin typeface="Cambria Math" pitchFamily="34" charset="0"/>
                        <a:ea typeface="Cambria Math" pitchFamily="34" charset="-122"/>
                        <a:cs typeface="Cambria Math" pitchFamily="34" charset="-120"/>
                      </a:rPr>
                      <m:t>≈0.992&gt;0.75</m:t>
                    </m:r>
                  </m:oMath>
                </a14:m>
                <a:r>
                  <a:rPr lang="en-US" altLang="zh-CN" sz="1800" b="0" i="0" dirty="0">
                    <a:solidFill>
                      <a:srgbClr val="6565FF"/>
                    </a:solidFill>
                    <a:latin typeface="Times New Roman" pitchFamily="34" charset="0"/>
                    <a:ea typeface="微软雅黑" pitchFamily="34" charset="-122"/>
                    <a:cs typeface="Times New Roman" pitchFamily="34" charset="-120"/>
                  </a:rPr>
                  <a:t>，所以可以推断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的线性相关性很强.</a:t>
                </a:r>
                <a:endParaRPr lang="en-US" altLang="zh-CN" sz="1800" dirty="0"/>
              </a:p>
            </p:txBody>
          </p:sp>
        </mc:Choice>
        <mc:Fallback>
          <p:sp>
            <p:nvSpPr>
              <p:cNvPr id="2" name="QO_6_AN.26_1#a0948cf7b?vcp=1&amp;vop=1&amp;pid=e108e9492&amp;color=36,64,97&amp;vtp=1&amp;bt=1&amp;bbb=1"/>
              <p:cNvSpPr>
                <a:spLocks noRot="1" noChangeAspect="1" noMove="1" noResize="1" noEditPoints="1" noAdjustHandles="1" noChangeArrowheads="1" noChangeShapeType="1" noTextEdit="1"/>
              </p:cNvSpPr>
              <p:nvPr/>
            </p:nvSpPr>
            <p:spPr>
              <a:xfrm>
                <a:off x="539496" y="2164796"/>
                <a:ext cx="11109960" cy="2716340"/>
              </a:xfrm>
              <a:prstGeom prst="rect">
                <a:avLst/>
              </a:prstGeom>
              <a:blipFill>
                <a:blip r:embed="rId3"/>
                <a:stretch>
                  <a:fillRect l="-1317" b="-51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153520e40.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153520e40.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第9章</a:t>
            </a:r>
            <a:endParaRPr lang="en-US" altLang="zh-CN" sz="5400" dirty="0"/>
          </a:p>
        </p:txBody>
      </p:sp>
      <p:sp>
        <p:nvSpPr>
          <p:cNvPr id="4" name="C_1_BD#153520e40.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统计</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8323eab7e.fixed?vcp=1&amp;pid=153520e40&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8323eab7e.fixed?vcp=1&amp;pid=153520e40&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9.1</a:t>
            </a:r>
            <a:endParaRPr lang="en-US" altLang="zh-CN" sz="5400" dirty="0"/>
          </a:p>
        </p:txBody>
      </p:sp>
      <p:sp>
        <p:nvSpPr>
          <p:cNvPr id="4" name="C_2_BD#8323eab7e.fixed?vcp=1&amp;pid=153520e40&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线性回归分析</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0138e41cd.fixed?vcp=1&amp;pid=8323eab7e&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0138e41cd.fixed?vcp=1&amp;pid=8323eab7e&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9.1.1</a:t>
            </a:r>
            <a:endParaRPr lang="en-US" altLang="zh-CN" sz="5400" dirty="0"/>
          </a:p>
        </p:txBody>
      </p:sp>
      <p:sp>
        <p:nvSpPr>
          <p:cNvPr id="4" name="C_3_BD#0138e41cd.fixed?vcp=1&amp;pid=8323eab7e&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变量的相关性</a:t>
            </a:r>
            <a:endParaRPr lang="en-US" altLang="zh-CN" sz="5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4_BD#5e6d2eab6?vcp=1&amp;pid=0138e41cd&amp;color=61,88,159&amp;vtp=1&amp;bt=1&amp;bbb=1"/>
          <p:cNvSpPr/>
          <p:nvPr/>
        </p:nvSpPr>
        <p:spPr>
          <a:xfrm>
            <a:off x="539496" y="828000"/>
            <a:ext cx="11109960" cy="365760"/>
          </a:xfrm>
          <a:prstGeom prst="rect">
            <a:avLst/>
          </a:prstGeom>
          <a:noFill/>
          <a:ln/>
        </p:spPr>
        <p:txBody>
          <a:bodyPr wrap="none" lIns="0" tIns="0" rIns="0" bIns="0" rtlCol="0" anchor="ctr"/>
          <a:lstStyle/>
          <a:p>
            <a:pPr algn="ctr" latinLnBrk="1">
              <a:lnSpc>
                <a:spcPts val="3000"/>
              </a:lnSpc>
            </a:pPr>
            <a:r>
              <a:rPr lang="en-US" altLang="zh-CN" sz="2400" b="1" i="0" dirty="0">
                <a:solidFill>
                  <a:srgbClr val="3D589F"/>
                </a:solidFill>
                <a:latin typeface="Times New Roman" pitchFamily="34" charset="0"/>
                <a:ea typeface="微软雅黑" pitchFamily="34" charset="-122"/>
                <a:cs typeface="Times New Roman" pitchFamily="34" charset="-120"/>
              </a:rPr>
              <a:t>A组·学业基础</a:t>
            </a:r>
            <a:endParaRPr lang="en-US" altLang="zh-CN" sz="2400" dirty="0">
              <a:solidFill>
                <a:srgbClr val="3D589F"/>
              </a:solidFill>
            </a:endParaRPr>
          </a:p>
        </p:txBody>
      </p:sp>
      <p:sp>
        <p:nvSpPr>
          <p:cNvPr id="3" name="QC_5_BD.1_1#901ab5da7?vaa=1&amp;vcp=1&amp;vop=1&amp;pid=5e6d2eab6&amp;color=36,64,97&amp;vtp=1&amp;bbb=1"/>
          <p:cNvSpPr/>
          <p:nvPr/>
        </p:nvSpPr>
        <p:spPr>
          <a:xfrm>
            <a:off x="539496" y="120239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1.〈要点1〉</a:t>
            </a:r>
            <a:r>
              <a:rPr lang="en-US" altLang="zh-CN" sz="1800" b="0" i="0" dirty="0">
                <a:solidFill>
                  <a:srgbClr val="244061"/>
                </a:solidFill>
                <a:latin typeface="仿宋" pitchFamily="34" charset="0"/>
                <a:ea typeface="仿宋" pitchFamily="34" charset="-122"/>
                <a:cs typeface="仿宋" pitchFamily="34" charset="-120"/>
              </a:rPr>
              <a:t>[山东潍坊2024高二期中]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下列两个变量之间的关系是相关关系的是(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4" name="QC_5_AN.3_1#901ab5da7.bracket?vaa=1&amp;vcp=1&amp;vop=1&amp;pid=5e6d2eab6&amp;color=36,64,97&amp;vpa=1&amp;vtp=1"/>
          <p:cNvSpPr/>
          <p:nvPr/>
        </p:nvSpPr>
        <p:spPr>
          <a:xfrm>
            <a:off x="8645271" y="128697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5" name="QC_5_BD.1_2#901ab5da7.choices?vaa=1&amp;vcp=1&amp;vop=1&amp;pid=5e6d2eab6&amp;color=36,64,97&amp;vtp=1&amp;bbb=1"/>
              <p:cNvSpPr/>
              <p:nvPr/>
            </p:nvSpPr>
            <p:spPr>
              <a:xfrm>
                <a:off x="539496" y="1566886"/>
                <a:ext cx="11109960" cy="765810"/>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A.正方形的边长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与对角线长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.球的体积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𝑉</m:t>
                    </m:r>
                  </m:oMath>
                </a14:m>
                <a:r>
                  <a:rPr lang="en-US" altLang="zh-CN" sz="1800" b="0" i="0" dirty="0">
                    <a:solidFill>
                      <a:srgbClr val="244061"/>
                    </a:solidFill>
                    <a:latin typeface="Times New Roman" pitchFamily="34" charset="0"/>
                    <a:ea typeface="微软雅黑" pitchFamily="34" charset="-122"/>
                    <a:cs typeface="Times New Roman" pitchFamily="34" charset="-120"/>
                  </a:rPr>
                  <a:t>与表面积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.一个人的身高</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h</m:t>
                    </m:r>
                  </m:oMath>
                </a14:m>
                <a:r>
                  <a:rPr lang="en-US" altLang="zh-CN" sz="1800" b="0" i="0" dirty="0">
                    <a:solidFill>
                      <a:srgbClr val="244061"/>
                    </a:solidFill>
                    <a:latin typeface="Times New Roman" pitchFamily="34" charset="0"/>
                    <a:ea typeface="微软雅黑" pitchFamily="34" charset="-122"/>
                    <a:cs typeface="Times New Roman" pitchFamily="34" charset="-120"/>
                  </a:rPr>
                  <a:t>与学习成绩</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.平均学习时间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与学习成绩</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5" name="QC_5_BD.1_2#901ab5da7.choices?vaa=1&amp;vcp=1&amp;vop=1&amp;pid=5e6d2eab6&amp;color=36,64,97&amp;vtp=1&amp;bbb=1"/>
              <p:cNvSpPr>
                <a:spLocks noRot="1" noChangeAspect="1" noMove="1" noResize="1" noEditPoints="1" noAdjustHandles="1" noChangeArrowheads="1" noChangeShapeType="1" noTextEdit="1"/>
              </p:cNvSpPr>
              <p:nvPr/>
            </p:nvSpPr>
            <p:spPr>
              <a:xfrm>
                <a:off x="539496" y="1566886"/>
                <a:ext cx="11109960" cy="765810"/>
              </a:xfrm>
              <a:prstGeom prst="rect">
                <a:avLst/>
              </a:prstGeom>
              <a:blipFill>
                <a:blip r:embed="rId3"/>
                <a:stretch>
                  <a:fillRect l="-1317" b="-19048"/>
                </a:stretch>
              </a:blipFill>
              <a:ln/>
            </p:spPr>
            <p:txBody>
              <a:bodyPr/>
              <a:lstStyle/>
              <a:p>
                <a:r>
                  <a:rPr lang="zh-CN" altLang="en-US">
                    <a:noFill/>
                  </a:rPr>
                  <a:t> </a:t>
                </a:r>
              </a:p>
            </p:txBody>
          </p:sp>
        </mc:Fallback>
      </mc:AlternateContent>
      <p:sp>
        <p:nvSpPr>
          <p:cNvPr id="6" name="QC_5_AS.2_1#901ab5da7?vaa=1&amp;vcp=1&amp;vop=1&amp;pid=5e6d2eab6&amp;color=36,64,97&amp;vtp=1&amp;bbb=1&amp;hb=1"/>
          <p:cNvSpPr/>
          <p:nvPr/>
        </p:nvSpPr>
        <p:spPr>
          <a:xfrm>
            <a:off x="539496" y="233587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选项A,B中两个变量间是函数关系；选项C中两个变量之间没有什么关系；</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D中，学习成绩与平均学习时间有关，但不仅与时间有关，还与其他变量有关，如学习时的专注性</a:t>
            </a:r>
            <a:r>
              <a:rPr lang="en-US" altLang="zh-CN" sz="1800" b="0" i="0">
                <a:solidFill>
                  <a:srgbClr val="003760"/>
                </a:solidFill>
                <a:latin typeface="Times New Roman" pitchFamily="34" charset="0"/>
                <a:ea typeface="微软雅黑" pitchFamily="34" charset="-122"/>
                <a:cs typeface="Times New Roman" pitchFamily="34" charset="-120"/>
              </a:rPr>
              <a:t>，个人</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的学习习惯等</a:t>
            </a:r>
            <a:r>
              <a:rPr lang="en-US" altLang="zh-CN" b="0" i="0" dirty="0">
                <a:solidFill>
                  <a:srgbClr val="003760"/>
                </a:solidFill>
                <a:latin typeface="Times New Roman" pitchFamily="34" charset="0"/>
                <a:ea typeface="微软雅黑" pitchFamily="34" charset="-122"/>
                <a:cs typeface="Times New Roman" pitchFamily="34" charset="-120"/>
              </a:rPr>
              <a:t>，因此D中两个变量是相关关系．故选D．</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8230cab82?vaa=1&amp;vcp=1&amp;vop=1&amp;pid=5e6d2eab6&amp;color=36,64,97&amp;vtp=1&amp;bt=1&amp;bbb=1&amp;hb=1"/>
              <p:cNvSpPr/>
              <p:nvPr/>
            </p:nvSpPr>
            <p:spPr>
              <a:xfrm>
                <a:off x="539496" y="1556720"/>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2.〈要点1〉</a:t>
                </a:r>
                <a:r>
                  <a:rPr lang="en-US" altLang="zh-CN" sz="1800" b="0" i="0" dirty="0">
                    <a:solidFill>
                      <a:srgbClr val="244061"/>
                    </a:solidFill>
                    <a:latin typeface="仿宋" pitchFamily="34" charset="0"/>
                    <a:ea typeface="仿宋" pitchFamily="34" charset="-122"/>
                    <a:cs typeface="仿宋" pitchFamily="34" charset="-120"/>
                  </a:rPr>
                  <a:t>[重庆部分学校2025高二联考]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下图是根据两个分类变量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的取值绘制成的散点图</a:t>
                </a:r>
                <a:r>
                  <a:rPr lang="en-US" altLang="zh-CN" sz="1800" b="0" i="0">
                    <a:solidFill>
                      <a:srgbClr val="244061"/>
                    </a:solidFill>
                    <a:latin typeface="Times New Roman" pitchFamily="34" charset="0"/>
                    <a:ea typeface="微软雅黑" pitchFamily="34" charset="-122"/>
                    <a:cs typeface="Times New Roman" pitchFamily="34" charset="-120"/>
                  </a:rPr>
                  <a:t>，则图中变量</a:t>
                </a:r>
              </a:p>
              <a:p>
                <a:pPr latinLnBrk="1">
                  <a:lnSpc>
                    <a:spcPts val="3100"/>
                  </a:lnSpc>
                </a:pP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𝑥</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具有负相关关系的是(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2" name="QC_5_BD.5_1#8230cab82?vaa=1&amp;vcp=1&amp;vop=1&amp;pid=5e6d2eab6&amp;color=36,64,97&amp;vtp=1&amp;bt=1&amp;bbb=1&amp;hb=1"/>
              <p:cNvSpPr>
                <a:spLocks noRot="1" noChangeAspect="1" noMove="1" noResize="1" noEditPoints="1" noAdjustHandles="1" noChangeArrowheads="1" noChangeShapeType="1" noTextEdit="1"/>
              </p:cNvSpPr>
              <p:nvPr/>
            </p:nvSpPr>
            <p:spPr>
              <a:xfrm>
                <a:off x="539496" y="1556720"/>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5_AN.7_1#8230cab82.bracket?vaa=1&amp;vcp=1&amp;vop=1&amp;pid=5e6d2eab6&amp;color=36,64,97&amp;vpa=2&amp;vtp=1"/>
          <p:cNvSpPr/>
          <p:nvPr/>
        </p:nvSpPr>
        <p:spPr>
          <a:xfrm>
            <a:off x="3249105" y="205722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5_BD.5_2#8230cab82.choices?vaa=1&amp;vcp=1&amp;vop=1&amp;pid=5e6d2eab6&amp;color=36,64,97&amp;vtp=1&amp;bbb=1"/>
          <p:cNvSpPr/>
          <p:nvPr/>
        </p:nvSpPr>
        <p:spPr>
          <a:xfrm>
            <a:off x="539496" y="2467564"/>
            <a:ext cx="11109960" cy="1397508"/>
          </a:xfrm>
          <a:prstGeom prst="rect">
            <a:avLst/>
          </a:prstGeom>
          <a:noFill/>
          <a:ln/>
        </p:spPr>
        <p:txBody>
          <a:bodyPr wrap="none" lIns="0" tIns="0" rIns="0" bIns="0" rtlCol="0" anchor="t"/>
          <a:lstStyle/>
          <a:p>
            <a:pPr latinLnBrk="1">
              <a:lnSpc>
                <a:spcPts val="12500"/>
              </a:lnSpc>
              <a:tabLst>
                <a:tab pos="2844165" algn="l"/>
                <a:tab pos="5662930" algn="l"/>
                <a:tab pos="8481695" algn="l"/>
              </a:tabLst>
            </a:pPr>
            <a:r>
              <a:rPr lang="en-US" altLang="zh-CN" sz="1800" b="0" i="0">
                <a:solidFill>
                  <a:srgbClr val="244061"/>
                </a:solidFill>
                <a:latin typeface="Times New Roman" pitchFamily="34" charset="0"/>
                <a:ea typeface="微软雅黑" pitchFamily="34" charset="-122"/>
                <a:cs typeface="Times New Roman" pitchFamily="34" charset="-120"/>
              </a:rPr>
              <a:t>A.</a:t>
            </a:r>
            <a:r>
              <a:rPr lang="en-US" altLang="zh-CN" sz="69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5_BD.5_2#8230cab82.choice_image?vaa=1&amp;vcp=1&amp;vop=1&amp;pid=5e6d2eab6&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2065"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_2#8230cab82.choice_image?vaa=1&amp;vcp=1&amp;vop=1&amp;pid=5e6d2eab6&amp;color=36,64,97&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03530"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5_2#8230cab82.choice_image?vaa=1&amp;vcp=1&amp;vop=1&amp;pid=5e6d2eab6&amp;color=36,64,97&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422295"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5_2#8230cab82.choice_image?vaa=1&amp;vcp=1&amp;vop=1&amp;pid=5e6d2eab6&amp;color=36,64,97&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53760"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5_AS.6_1#8230cab82?vaa=1&amp;vcp=1&amp;vop=1&amp;pid=5e6d2eab6&amp;color=36,64,97&amp;vtp=1&amp;bbb=1"/>
          <p:cNvSpPr/>
          <p:nvPr/>
        </p:nvSpPr>
        <p:spPr>
          <a:xfrm>
            <a:off x="539496" y="3876311"/>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A中的散点无规律可言，看不出两个变量有什么相关性；</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中两个变量具有正相关关系;</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中两个变量具有负相关关系；</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中两个变量具有相关性，但既不是正相关，也不是负相关.故选C．</a:t>
            </a:r>
            <a:endParaRPr lang="en-US" altLang="zh-CN" sz="1800"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_1#d0a9fcca0?vcp=1&amp;vop=1&amp;pid=5e6d2eab6&amp;color=36,64,97&amp;vtp=1&amp;bt=1&amp;bbb=1&amp;hb=1"/>
              <p:cNvSpPr/>
              <p:nvPr/>
            </p:nvSpPr>
            <p:spPr>
              <a:xfrm>
                <a:off x="539496" y="898378"/>
                <a:ext cx="11109960" cy="7734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3.〈易错点，要点1〉</a:t>
                </a:r>
                <a:r>
                  <a:rPr lang="en-US" altLang="zh-CN" sz="1800" b="0" i="0" dirty="0">
                    <a:solidFill>
                      <a:srgbClr val="244061"/>
                    </a:solidFill>
                    <a:latin typeface="Times New Roman" pitchFamily="34" charset="0"/>
                    <a:ea typeface="微软雅黑" pitchFamily="34" charset="-122"/>
                    <a:cs typeface="Times New Roman" pitchFamily="34" charset="-120"/>
                  </a:rPr>
                  <a:t>某连锁经营公司的5个零售店某月的销售额</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（单位：千万元）和利润额</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a:t>
                </a:r>
                <a:r>
                  <a:rPr lang="en-US" altLang="zh-CN" sz="1800" b="0" i="0">
                    <a:solidFill>
                      <a:srgbClr val="244061"/>
                    </a:solidFill>
                    <a:latin typeface="Times New Roman" pitchFamily="34" charset="0"/>
                    <a:ea typeface="微软雅黑" pitchFamily="34" charset="-122"/>
                    <a:cs typeface="Times New Roman" pitchFamily="34" charset="-120"/>
                  </a:rPr>
                  <a:t>百万元）</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资料如表</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5_BD.9_1#d0a9fcca0?vcp=1&amp;vop=1&amp;pid=5e6d2eab6&amp;color=36,64,97&amp;vtp=1&amp;bt=1&amp;bbb=1&amp;hb=1"/>
              <p:cNvSpPr>
                <a:spLocks noRot="1" noChangeAspect="1" noMove="1" noResize="1" noEditPoints="1" noAdjustHandles="1" noChangeArrowheads="1" noChangeShapeType="1" noTextEdit="1"/>
              </p:cNvSpPr>
              <p:nvPr/>
            </p:nvSpPr>
            <p:spPr>
              <a:xfrm>
                <a:off x="539496" y="898378"/>
                <a:ext cx="11109960" cy="773430"/>
              </a:xfrm>
              <a:prstGeom prst="rect">
                <a:avLst/>
              </a:prstGeom>
              <a:blipFill>
                <a:blip r:embed="rId3"/>
                <a:stretch>
                  <a:fillRect l="-1317" r="-2086"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BD.9_2#d0a9fcca0?colgroup=23,4,4,4,4,4&amp;vcp=1&amp;vop=1&amp;pid=5e6d2eab6&amp;color=36,64,97&amp;vtp=1&amp;bbb=1"/>
              <p:cNvGraphicFramePr>
                <a:graphicFrameLocks noGrp="1"/>
              </p:cNvGraphicFramePr>
              <p:nvPr>
                <p:extLst>
                  <p:ext uri="{D42A27DB-BD31-4B8C-83A1-F6EECF244321}">
                    <p14:modId xmlns:p14="http://schemas.microsoft.com/office/powerpoint/2010/main" val="1699960037"/>
                  </p:ext>
                </p:extLst>
              </p:nvPr>
            </p:nvGraphicFramePr>
            <p:xfrm>
              <a:off x="539496" y="1803507"/>
              <a:ext cx="11055096" cy="1170051"/>
            </p:xfrm>
            <a:graphic>
              <a:graphicData uri="http://schemas.openxmlformats.org/drawingml/2006/table">
                <a:tbl>
                  <a:tblPr/>
                  <a:tblGrid>
                    <a:gridCol w="5568696">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1097280">
                      <a:extLst>
                        <a:ext uri="{9D8B030D-6E8A-4147-A177-3AD203B41FA5}">
                          <a16:colId xmlns:a16="http://schemas.microsoft.com/office/drawing/2014/main" val="20004"/>
                        </a:ext>
                      </a:extLst>
                    </a:gridCol>
                    <a:gridCol w="1097280">
                      <a:extLst>
                        <a:ext uri="{9D8B030D-6E8A-4147-A177-3AD203B41FA5}">
                          <a16:colId xmlns:a16="http://schemas.microsoft.com/office/drawing/2014/main" val="20005"/>
                        </a:ext>
                      </a:extLst>
                    </a:gridCol>
                  </a:tblGrid>
                  <a:tr h="39001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零售店名称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销售额</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千万元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利润额</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百万元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8" name="QO_5_BD.9_2#d0a9fcca0?colgroup=23,4,4,4,4,4&amp;vcp=1&amp;vop=1&amp;pid=5e6d2eab6&amp;color=36,64,97&amp;vtp=1&amp;bbb=1"/>
              <p:cNvGraphicFramePr>
                <a:graphicFrameLocks noGrp="1"/>
              </p:cNvGraphicFramePr>
              <p:nvPr>
                <p:extLst>
                  <p:ext uri="{D42A27DB-BD31-4B8C-83A1-F6EECF244321}">
                    <p14:modId xmlns:p14="http://schemas.microsoft.com/office/powerpoint/2010/main" val="1699960037"/>
                  </p:ext>
                </p:extLst>
              </p:nvPr>
            </p:nvGraphicFramePr>
            <p:xfrm>
              <a:off x="539496" y="1803507"/>
              <a:ext cx="11055096" cy="1170051"/>
            </p:xfrm>
            <a:graphic>
              <a:graphicData uri="http://schemas.openxmlformats.org/drawingml/2006/table">
                <a:tbl>
                  <a:tblPr/>
                  <a:tblGrid>
                    <a:gridCol w="5568696">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1097280">
                      <a:extLst>
                        <a:ext uri="{9D8B030D-6E8A-4147-A177-3AD203B41FA5}">
                          <a16:colId xmlns:a16="http://schemas.microsoft.com/office/drawing/2014/main" val="20004"/>
                        </a:ext>
                      </a:extLst>
                    </a:gridCol>
                    <a:gridCol w="1097280">
                      <a:extLst>
                        <a:ext uri="{9D8B030D-6E8A-4147-A177-3AD203B41FA5}">
                          <a16:colId xmlns:a16="http://schemas.microsoft.com/office/drawing/2014/main" val="20005"/>
                        </a:ext>
                      </a:extLst>
                    </a:gridCol>
                  </a:tblGrid>
                  <a:tr h="39001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零售店名称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08333" r="-401111" b="-22656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08333" r="-301111" b="-22656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08333" r="-201111" b="-22656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08333" r="-101111" b="-22656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08333" r="-1111" b="-226563"/>
                          </a:stretch>
                        </a:blipFill>
                      </a:tcPr>
                    </a:tc>
                    <a:extLst>
                      <a:ext uri="{0D108BD9-81ED-4DB2-BD59-A6C34878D82A}">
                        <a16:rowId xmlns:a16="http://schemas.microsoft.com/office/drawing/2014/main" val="10000"/>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9" t="-98462" r="-98687"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9" t="-201563" r="-98687"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4" name="QO_5_BD.9_3#d0a9fcca0?vcp=1&amp;vop=1&amp;pid=5e6d2eab6&amp;color=36,64,97&amp;vtp=1&amp;bbb=1"/>
          <p:cNvSpPr/>
          <p:nvPr/>
        </p:nvSpPr>
        <p:spPr>
          <a:xfrm>
            <a:off x="539496" y="3111607"/>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画出销售额和利润额的散点图，并判断这两个变量具有什么样的线性相关关系．</a:t>
            </a:r>
            <a:endParaRPr lang="en-US" altLang="zh-CN" sz="1800" dirty="0"/>
          </a:p>
        </p:txBody>
      </p:sp>
      <p:sp>
        <p:nvSpPr>
          <p:cNvPr id="5" name="QO_5_AN.10_1#d0a9fcca0?vcp=1&amp;vop=1&amp;pid=5e6d2eab6&amp;color=36,64,97&amp;vtp=1&amp;bbb=1"/>
          <p:cNvSpPr/>
          <p:nvPr/>
        </p:nvSpPr>
        <p:spPr>
          <a:xfrm>
            <a:off x="539496" y="351807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【解】根据该连锁经营公司的5个零售店某月的销售额和利润额资料画出散点图如图所示．</a:t>
            </a:r>
            <a:endParaRPr lang="en-US" altLang="zh-CN" sz="1800" dirty="0"/>
          </a:p>
        </p:txBody>
      </p:sp>
      <p:pic>
        <p:nvPicPr>
          <p:cNvPr id="6" name="QO_5_AN.10_2#d0a9fcca0?vcp=1&amp;vop=1&amp;pid=5e6d2eab6&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66722" y="4018388"/>
            <a:ext cx="1846367" cy="164466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5_AN.10_3#d0a9fcca0?vcp=1&amp;vop=1&amp;pid=5e6d2eab6&amp;color=36,64,97&amp;vtp=1&amp;bbb=1"/>
          <p:cNvSpPr/>
          <p:nvPr/>
        </p:nvSpPr>
        <p:spPr>
          <a:xfrm>
            <a:off x="539496" y="5794622"/>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从图中可以看出，这两个变量具有线性相关关系，且是正相关．</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4_BD#d2dd380c9?vcp=1&amp;pid=0138e41cd&amp;color=61,88,159&amp;vtp=1&amp;bt=1&amp;bbb=1"/>
          <p:cNvSpPr/>
          <p:nvPr/>
        </p:nvSpPr>
        <p:spPr>
          <a:xfrm>
            <a:off x="539496" y="828000"/>
            <a:ext cx="11109960" cy="365760"/>
          </a:xfrm>
          <a:prstGeom prst="rect">
            <a:avLst/>
          </a:prstGeom>
          <a:noFill/>
          <a:ln/>
        </p:spPr>
        <p:txBody>
          <a:bodyPr wrap="none" lIns="0" tIns="0" rIns="0" bIns="0" rtlCol="0" anchor="ctr"/>
          <a:lstStyle/>
          <a:p>
            <a:pPr algn="ctr" latinLnBrk="1">
              <a:lnSpc>
                <a:spcPts val="3000"/>
              </a:lnSpc>
            </a:pPr>
            <a:r>
              <a:rPr lang="en-US" altLang="zh-CN" sz="2400" b="1" i="0" dirty="0">
                <a:solidFill>
                  <a:srgbClr val="3D589F"/>
                </a:solidFill>
                <a:latin typeface="Times New Roman" pitchFamily="34" charset="0"/>
                <a:ea typeface="微软雅黑" pitchFamily="34" charset="-122"/>
                <a:cs typeface="Times New Roman" pitchFamily="34" charset="-120"/>
              </a:rPr>
              <a:t>B组·应考能力</a:t>
            </a:r>
            <a:endParaRPr lang="en-US" altLang="zh-CN" sz="2400" dirty="0">
              <a:solidFill>
                <a:srgbClr val="3D589F"/>
              </a:solidFill>
            </a:endParaRPr>
          </a:p>
        </p:txBody>
      </p:sp>
      <mc:AlternateContent xmlns:mc="http://schemas.openxmlformats.org/markup-compatibility/2006">
        <mc:Choice xmlns:a14="http://schemas.microsoft.com/office/drawing/2010/main" Requires="a14">
          <p:sp>
            <p:nvSpPr>
              <p:cNvPr id="3" name="QC_5_BD.11_1#e5f156240?vaa=1&amp;vcp=1&amp;vop=1&amp;pid=d2dd380c9&amp;color=36,64,97&amp;vtp=1&amp;bbb=1&amp;hb=1"/>
              <p:cNvSpPr/>
              <p:nvPr/>
            </p:nvSpPr>
            <p:spPr>
              <a:xfrm>
                <a:off x="539496" y="1202396"/>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4.〈要点2〉</a:t>
                </a:r>
                <a:r>
                  <a:rPr lang="en-US" altLang="zh-CN" sz="1800" b="0" i="0" dirty="0">
                    <a:solidFill>
                      <a:srgbClr val="244061"/>
                    </a:solidFill>
                    <a:latin typeface="仿宋" pitchFamily="34" charset="0"/>
                    <a:ea typeface="仿宋" pitchFamily="34" charset="-122"/>
                    <a:cs typeface="仿宋" pitchFamily="34" charset="-120"/>
                  </a:rPr>
                  <a:t>[河南周口2025高二期末]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四组成对样本数据对应的样本相关系数分别为</a:t>
                </a:r>
              </a:p>
              <a:p>
                <a:pPr latinLnBrk="1">
                  <a:lnSpc>
                    <a:spcPts val="3100"/>
                  </a:lnSpc>
                </a:pP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smtClean="0">
                        <a:solidFill>
                          <a:srgbClr val="244061"/>
                        </a:solidFill>
                        <a:latin typeface="Cambria Math" pitchFamily="34" charset="0"/>
                        <a:ea typeface="Cambria Math" pitchFamily="34" charset="-122"/>
                        <a:cs typeface="Cambria Math" pitchFamily="34" charset="-120"/>
                      </a:rPr>
                      <m:t>=−0.96</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smtClean="0">
                        <a:solidFill>
                          <a:srgbClr val="244061"/>
                        </a:solidFill>
                        <a:latin typeface="Cambria Math" pitchFamily="34" charset="0"/>
                        <a:ea typeface="Cambria Math" pitchFamily="34" charset="-122"/>
                        <a:cs typeface="Cambria Math" pitchFamily="34" charset="-120"/>
                      </a:rPr>
                      <m:t>=−0.49</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3</m:t>
                        </m:r>
                      </m:sub>
                    </m:sSub>
                    <m:r>
                      <a:rPr lang="en-US" altLang="zh-CN" b="0" i="0" smtClean="0">
                        <a:solidFill>
                          <a:srgbClr val="244061"/>
                        </a:solidFill>
                        <a:latin typeface="Cambria Math" pitchFamily="34" charset="0"/>
                        <a:ea typeface="Cambria Math" pitchFamily="34" charset="-122"/>
                        <a:cs typeface="Cambria Math" pitchFamily="34" charset="-120"/>
                      </a:rPr>
                      <m:t>=0.01</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4</m:t>
                        </m:r>
                      </m:sub>
                    </m:sSub>
                    <m:r>
                      <a:rPr lang="en-US" altLang="zh-CN" b="0" i="0" smtClean="0">
                        <a:solidFill>
                          <a:srgbClr val="244061"/>
                        </a:solidFill>
                        <a:latin typeface="Cambria Math" pitchFamily="34" charset="0"/>
                        <a:ea typeface="Cambria Math" pitchFamily="34" charset="-122"/>
                        <a:cs typeface="Cambria Math" pitchFamily="34" charset="-120"/>
                      </a:rPr>
                      <m:t>=0.95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则线性相关程度最强的是(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3" name="QC_5_BD.11_1#e5f156240?vaa=1&amp;vcp=1&amp;vop=1&amp;pid=d2dd380c9&amp;color=36,64,97&amp;vtp=1&amp;bbb=1&amp;hb=1"/>
              <p:cNvSpPr>
                <a:spLocks noRot="1" noChangeAspect="1" noMove="1" noResize="1" noEditPoints="1" noAdjustHandles="1" noChangeArrowheads="1" noChangeShapeType="1" noTextEdit="1"/>
              </p:cNvSpPr>
              <p:nvPr/>
            </p:nvSpPr>
            <p:spPr>
              <a:xfrm>
                <a:off x="539496" y="1202396"/>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4" name="QC_5_AN.13_1#e5f156240.bracket?vaa=1&amp;vcp=1&amp;vop=1&amp;pid=d2dd380c9&amp;color=36,64,97&amp;vpa=3&amp;vtp=1"/>
          <p:cNvSpPr/>
          <p:nvPr/>
        </p:nvSpPr>
        <p:spPr>
          <a:xfrm>
            <a:off x="8122984" y="170341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5" name="QC_5_BD.11_2#e5f156240.choices?vaa=1&amp;vcp=1&amp;vop=1&amp;pid=d2dd380c9&amp;color=36,64,97&amp;vtp=1&amp;bbb=1"/>
              <p:cNvSpPr/>
              <p:nvPr/>
            </p:nvSpPr>
            <p:spPr>
              <a:xfrm>
                <a:off x="539496" y="2026054"/>
                <a:ext cx="11109960" cy="360680"/>
              </a:xfrm>
              <a:prstGeom prst="rect">
                <a:avLst/>
              </a:prstGeom>
              <a:noFill/>
              <a:ln/>
            </p:spPr>
            <p:txBody>
              <a:bodyPr wrap="none" lIns="0" tIns="0" rIns="0" bIns="0" rtlCol="0" anchor="t"/>
              <a:lstStyle/>
              <a:p>
                <a:pPr latinLnBrk="1">
                  <a:lnSpc>
                    <a:spcPts val="3200"/>
                  </a:lnSpc>
                  <a:tabLst>
                    <a:tab pos="2840990" algn="l"/>
                    <a:tab pos="5656580" algn="l"/>
                    <a:tab pos="84721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组</a:t>
                </a:r>
                <a:endParaRPr lang="en-US" altLang="zh-CN" sz="1800" dirty="0">
                  <a:solidFill>
                    <a:srgbClr val="244061"/>
                  </a:solidFill>
                </a:endParaRPr>
              </a:p>
            </p:txBody>
          </p:sp>
        </mc:Choice>
        <mc:Fallback>
          <p:sp>
            <p:nvSpPr>
              <p:cNvPr id="5" name="QC_5_BD.11_2#e5f156240.choices?vaa=1&amp;vcp=1&amp;vop=1&amp;pid=d2dd380c9&amp;color=36,64,97&amp;vtp=1&amp;bbb=1"/>
              <p:cNvSpPr>
                <a:spLocks noRot="1" noChangeAspect="1" noMove="1" noResize="1" noEditPoints="1" noAdjustHandles="1" noChangeArrowheads="1" noChangeShapeType="1" noTextEdit="1"/>
              </p:cNvSpPr>
              <p:nvPr/>
            </p:nvSpPr>
            <p:spPr>
              <a:xfrm>
                <a:off x="539496" y="2026054"/>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2_1#e5f156240?vaa=1&amp;vcp=1&amp;vop=1&amp;pid=d2dd380c9&amp;color=36,64,97&amp;vtp=1&amp;bbb=1&amp;hb=1"/>
              <p:cNvSpPr/>
              <p:nvPr/>
            </p:nvSpPr>
            <p:spPr>
              <a:xfrm>
                <a:off x="539496" y="2399371"/>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1&gt;</m:t>
                    </m:r>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1</m:t>
                            </m:r>
                          </m:sub>
                        </m:sSub>
                      </m:e>
                    </m:d>
                    <m:r>
                      <a:rPr lang="en-US" altLang="zh-CN" sz="1800" b="0" i="0" smtClean="0">
                        <a:solidFill>
                          <a:srgbClr val="003760"/>
                        </a:solidFill>
                        <a:latin typeface="Cambria Math" pitchFamily="34" charset="0"/>
                        <a:ea typeface="Cambria Math" pitchFamily="34" charset="-122"/>
                        <a:cs typeface="Cambria Math" pitchFamily="34" charset="-120"/>
                      </a:rPr>
                      <m:t>&gt;</m:t>
                    </m:r>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4</m:t>
                            </m:r>
                          </m:sub>
                        </m:sSub>
                      </m:e>
                    </m:d>
                    <m:r>
                      <a:rPr lang="en-US" altLang="zh-CN" sz="1800" b="0" i="0" smtClean="0">
                        <a:solidFill>
                          <a:srgbClr val="003760"/>
                        </a:solidFill>
                        <a:latin typeface="Cambria Math" pitchFamily="34" charset="0"/>
                        <a:ea typeface="Cambria Math" pitchFamily="34" charset="-122"/>
                        <a:cs typeface="Cambria Math" pitchFamily="34" charset="-120"/>
                      </a:rPr>
                      <m:t>&gt;</m:t>
                    </m:r>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2</m:t>
                            </m:r>
                          </m:sub>
                        </m:sSub>
                      </m:e>
                    </m:d>
                    <m:r>
                      <a:rPr lang="en-US" altLang="zh-CN" sz="1800" b="0" i="0" smtClean="0">
                        <a:solidFill>
                          <a:srgbClr val="003760"/>
                        </a:solidFill>
                        <a:latin typeface="Cambria Math" pitchFamily="34" charset="0"/>
                        <a:ea typeface="Cambria Math" pitchFamily="34" charset="-122"/>
                        <a:cs typeface="Cambria Math" pitchFamily="34" charset="-120"/>
                      </a:rPr>
                      <m:t>&gt;</m:t>
                    </m:r>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3</m:t>
                            </m:r>
                          </m:sub>
                        </m:sSub>
                      </m:e>
                    </m:d>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，则线性相关程度最强的是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组成对样本数据</a:t>
                </a:r>
                <a:r>
                  <a:rPr lang="en-US" altLang="zh-CN" sz="1800" b="1" i="0" dirty="0">
                    <a:solidFill>
                      <a:srgbClr val="244061"/>
                    </a:solidFill>
                    <a:latin typeface="Times New Roman" pitchFamily="34" charset="0"/>
                    <a:ea typeface="微软雅黑" pitchFamily="34" charset="-122"/>
                    <a:cs typeface="Times New Roman" pitchFamily="34" charset="-120"/>
                  </a:rPr>
                  <a:t>（提示：</a:t>
                </a:r>
                <a14:m>
                  <m:oMath xmlns:m="http://schemas.openxmlformats.org/officeDocument/2006/math">
                    <m:d>
                      <m:dPr>
                        <m:begChr m:val="|"/>
                        <m:endChr m:val="|"/>
                        <m:ctrlPr>
                          <a:rPr lang="en-US" altLang="zh-CN" sz="1800" b="1"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𝑟</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越接近</a:t>
                </a:r>
              </a:p>
              <a:p>
                <a:pPr latinLnBrk="1">
                  <a:lnSpc>
                    <a:spcPts val="3100"/>
                  </a:lnSpc>
                </a:pPr>
                <a:r>
                  <a:rPr lang="en-US" altLang="zh-CN" b="1" i="0">
                    <a:solidFill>
                      <a:srgbClr val="244061"/>
                    </a:solidFill>
                    <a:latin typeface="Times New Roman" pitchFamily="34" charset="0"/>
                    <a:ea typeface="微软雅黑" pitchFamily="34" charset="-122"/>
                    <a:cs typeface="Times New Roman" pitchFamily="34" charset="-120"/>
                  </a:rPr>
                  <a:t>1</a:t>
                </a:r>
                <a:r>
                  <a:rPr lang="en-US" altLang="zh-CN" b="1" i="0" dirty="0">
                    <a:solidFill>
                      <a:srgbClr val="244061"/>
                    </a:solidFill>
                    <a:latin typeface="Times New Roman" pitchFamily="34" charset="0"/>
                    <a:ea typeface="微软雅黑" pitchFamily="34" charset="-122"/>
                    <a:cs typeface="Times New Roman" pitchFamily="34" charset="-120"/>
                  </a:rPr>
                  <a:t>，相关性越强，易直接错选成</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𝑟</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 </a:t>
                </a:r>
                <a:r>
                  <a:rPr lang="en-US" altLang="zh-CN" b="1" i="0" dirty="0">
                    <a:solidFill>
                      <a:srgbClr val="244061"/>
                    </a:solidFill>
                    <a:latin typeface="Times New Roman" pitchFamily="34" charset="0"/>
                    <a:ea typeface="微软雅黑" pitchFamily="34" charset="-122"/>
                    <a:cs typeface="Times New Roman" pitchFamily="34" charset="-120"/>
                  </a:rPr>
                  <a:t>较大组）</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p:sp>
            <p:nvSpPr>
              <p:cNvPr id="6" name="QC_5_AS.12_1#e5f156240?vaa=1&amp;vcp=1&amp;vop=1&amp;pid=d2dd380c9&amp;color=36,64,97&amp;vtp=1&amp;bbb=1&amp;hb=1"/>
              <p:cNvSpPr>
                <a:spLocks noRot="1" noChangeAspect="1" noMove="1" noResize="1" noEditPoints="1" noAdjustHandles="1" noChangeArrowheads="1" noChangeShapeType="1" noTextEdit="1"/>
              </p:cNvSpPr>
              <p:nvPr/>
            </p:nvSpPr>
            <p:spPr>
              <a:xfrm>
                <a:off x="539496" y="2399371"/>
                <a:ext cx="11109960" cy="773240"/>
              </a:xfrm>
              <a:prstGeom prst="rect">
                <a:avLst/>
              </a:prstGeom>
              <a:blipFill>
                <a:blip r:embed="rId5"/>
                <a:stretch>
                  <a:fillRect l="-1317" r="-604"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45fedfc3f?vcp=1&amp;vop=1&amp;pid=d2dd380c9&amp;color=36,64,97&amp;vtp=1&amp;bt=1&amp;bbb=1&amp;hb=1"/>
              <p:cNvSpPr/>
              <p:nvPr/>
            </p:nvSpPr>
            <p:spPr>
              <a:xfrm>
                <a:off x="539496" y="1161306"/>
                <a:ext cx="11109960" cy="7728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5.〈要点2〉</a:t>
                </a:r>
                <a:r>
                  <a:rPr lang="en-US" altLang="zh-CN" sz="1800" b="0" i="0" dirty="0">
                    <a:solidFill>
                      <a:srgbClr val="244061"/>
                    </a:solidFill>
                    <a:latin typeface="仿宋" pitchFamily="34" charset="0"/>
                    <a:ea typeface="仿宋" pitchFamily="34" charset="-122"/>
                    <a:cs typeface="仿宋" pitchFamily="34" charset="-120"/>
                  </a:rPr>
                  <a:t>[陕西西安2024模拟]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大学生刘铭去某工厂实习</a:t>
                </a:r>
                <a:r>
                  <a:rPr lang="en-US" altLang="zh-CN" sz="1800" b="0" i="0">
                    <a:solidFill>
                      <a:srgbClr val="244061"/>
                    </a:solidFill>
                    <a:latin typeface="Times New Roman" pitchFamily="34" charset="0"/>
                    <a:ea typeface="微软雅黑" pitchFamily="34" charset="-122"/>
                    <a:cs typeface="Times New Roman" pitchFamily="34" charset="-120"/>
                  </a:rPr>
                  <a:t>，实习结束时从自己制作的某种零件中随机选取了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a:t>
                </a:r>
                <a:r>
                  <a:rPr lang="en-US" altLang="zh-CN" b="0" i="0" dirty="0">
                    <a:solidFill>
                      <a:srgbClr val="244061"/>
                    </a:solidFill>
                    <a:latin typeface="Times New Roman" pitchFamily="34" charset="0"/>
                    <a:ea typeface="微软雅黑" pitchFamily="34" charset="-122"/>
                    <a:cs typeface="Times New Roman" pitchFamily="34" charset="-120"/>
                  </a:rPr>
                  <a:t>个样品，测量每个零件的横截面面积</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和耗材量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m</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t>
                        </m:r>
                      </m:e>
                      <m:sup>
                        <m:r>
                          <a:rPr lang="en-US" altLang="zh-CN" b="0" i="0">
                            <a:solidFill>
                              <a:srgbClr val="244061"/>
                            </a:solidFill>
                            <a:latin typeface="Cambria Math" pitchFamily="34" charset="0"/>
                            <a:ea typeface="Cambria Math" pitchFamily="34" charset="-122"/>
                            <a:cs typeface="Cambria Math" pitchFamily="34" charset="-120"/>
                          </a:rPr>
                          <m:t>3</m:t>
                        </m:r>
                      </m:sup>
                    </m:sSup>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，得到如下数据：</a:t>
                </a:r>
                <a:endParaRPr lang="en-US" altLang="zh-CN" dirty="0"/>
              </a:p>
            </p:txBody>
          </p:sp>
        </mc:Choice>
        <mc:Fallback>
          <p:sp>
            <p:nvSpPr>
              <p:cNvPr id="2" name="QO_5_BD.15_1#45fedfc3f?vcp=1&amp;vop=1&amp;pid=d2dd380c9&amp;color=36,64,97&amp;vtp=1&amp;bt=1&amp;bbb=1&amp;hb=1"/>
              <p:cNvSpPr>
                <a:spLocks noRot="1" noChangeAspect="1" noMove="1" noResize="1" noEditPoints="1" noAdjustHandles="1" noChangeArrowheads="1" noChangeShapeType="1" noTextEdit="1"/>
              </p:cNvSpPr>
              <p:nvPr/>
            </p:nvSpPr>
            <p:spPr>
              <a:xfrm>
                <a:off x="539496" y="1161306"/>
                <a:ext cx="11109960" cy="772859"/>
              </a:xfrm>
              <a:prstGeom prst="rect">
                <a:avLst/>
              </a:prstGeom>
              <a:blipFill>
                <a:blip r:embed="rId3"/>
                <a:stretch>
                  <a:fillRect l="-1317"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O_5_BD.15_2#45fedfc3f?colgroup=11,2,2,2,2,2,2,2,2,2,2,2&amp;vcp=1&amp;vop=1&amp;pid=d2dd380c9&amp;color=36,64,97&amp;vtp=1&amp;bbb=1"/>
              <p:cNvGraphicFramePr>
                <a:graphicFrameLocks noGrp="1"/>
              </p:cNvGraphicFramePr>
              <p:nvPr>
                <p:extLst>
                  <p:ext uri="{D42A27DB-BD31-4B8C-83A1-F6EECF244321}">
                    <p14:modId xmlns:p14="http://schemas.microsoft.com/office/powerpoint/2010/main" val="1143343190"/>
                  </p:ext>
                </p:extLst>
              </p:nvPr>
            </p:nvGraphicFramePr>
            <p:xfrm>
              <a:off x="539496" y="2066435"/>
              <a:ext cx="10981944" cy="1169671"/>
            </p:xfrm>
            <a:graphic>
              <a:graphicData uri="http://schemas.openxmlformats.org/drawingml/2006/table">
                <a:tbl>
                  <a:tblPr/>
                  <a:tblGrid>
                    <a:gridCol w="2889504">
                      <a:extLst>
                        <a:ext uri="{9D8B030D-6E8A-4147-A177-3AD203B41FA5}">
                          <a16:colId xmlns:a16="http://schemas.microsoft.com/office/drawing/2014/main" val="20000"/>
                        </a:ext>
                      </a:extLst>
                    </a:gridCol>
                    <a:gridCol w="722376">
                      <a:extLst>
                        <a:ext uri="{9D8B030D-6E8A-4147-A177-3AD203B41FA5}">
                          <a16:colId xmlns:a16="http://schemas.microsoft.com/office/drawing/2014/main" val="20001"/>
                        </a:ext>
                      </a:extLst>
                    </a:gridCol>
                    <a:gridCol w="722376">
                      <a:extLst>
                        <a:ext uri="{9D8B030D-6E8A-4147-A177-3AD203B41FA5}">
                          <a16:colId xmlns:a16="http://schemas.microsoft.com/office/drawing/2014/main" val="20002"/>
                        </a:ext>
                      </a:extLst>
                    </a:gridCol>
                    <a:gridCol w="722376">
                      <a:extLst>
                        <a:ext uri="{9D8B030D-6E8A-4147-A177-3AD203B41FA5}">
                          <a16:colId xmlns:a16="http://schemas.microsoft.com/office/drawing/2014/main" val="20003"/>
                        </a:ext>
                      </a:extLst>
                    </a:gridCol>
                    <a:gridCol w="722376">
                      <a:extLst>
                        <a:ext uri="{9D8B030D-6E8A-4147-A177-3AD203B41FA5}">
                          <a16:colId xmlns:a16="http://schemas.microsoft.com/office/drawing/2014/main" val="20004"/>
                        </a:ext>
                      </a:extLst>
                    </a:gridCol>
                    <a:gridCol w="731520">
                      <a:extLst>
                        <a:ext uri="{9D8B030D-6E8A-4147-A177-3AD203B41FA5}">
                          <a16:colId xmlns:a16="http://schemas.microsoft.com/office/drawing/2014/main" val="20005"/>
                        </a:ext>
                      </a:extLst>
                    </a:gridCol>
                    <a:gridCol w="731520">
                      <a:extLst>
                        <a:ext uri="{9D8B030D-6E8A-4147-A177-3AD203B41FA5}">
                          <a16:colId xmlns:a16="http://schemas.microsoft.com/office/drawing/2014/main" val="20006"/>
                        </a:ext>
                      </a:extLst>
                    </a:gridCol>
                    <a:gridCol w="731520">
                      <a:extLst>
                        <a:ext uri="{9D8B030D-6E8A-4147-A177-3AD203B41FA5}">
                          <a16:colId xmlns:a16="http://schemas.microsoft.com/office/drawing/2014/main" val="20007"/>
                        </a:ext>
                      </a:extLst>
                    </a:gridCol>
                    <a:gridCol w="731520">
                      <a:extLst>
                        <a:ext uri="{9D8B030D-6E8A-4147-A177-3AD203B41FA5}">
                          <a16:colId xmlns:a16="http://schemas.microsoft.com/office/drawing/2014/main" val="20008"/>
                        </a:ext>
                      </a:extLst>
                    </a:gridCol>
                    <a:gridCol w="731520">
                      <a:extLst>
                        <a:ext uri="{9D8B030D-6E8A-4147-A177-3AD203B41FA5}">
                          <a16:colId xmlns:a16="http://schemas.microsoft.com/office/drawing/2014/main" val="20009"/>
                        </a:ext>
                      </a:extLst>
                    </a:gridCol>
                    <a:gridCol w="731520">
                      <a:extLst>
                        <a:ext uri="{9D8B030D-6E8A-4147-A177-3AD203B41FA5}">
                          <a16:colId xmlns:a16="http://schemas.microsoft.com/office/drawing/2014/main" val="20010"/>
                        </a:ext>
                      </a:extLst>
                    </a:gridCol>
                    <a:gridCol w="813816">
                      <a:extLst>
                        <a:ext uri="{9D8B030D-6E8A-4147-A177-3AD203B41FA5}">
                          <a16:colId xmlns:a16="http://schemas.microsoft.com/office/drawing/2014/main" val="20011"/>
                        </a:ext>
                      </a:extLst>
                    </a:gridCol>
                  </a:tblGrid>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样本号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零件的横截面面积</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耗材量</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10" name="QO_5_BD.15_2#45fedfc3f?colgroup=11,2,2,2,2,2,2,2,2,2,2,2&amp;vcp=1&amp;vop=1&amp;pid=d2dd380c9&amp;color=36,64,97&amp;vtp=1&amp;bbb=1"/>
              <p:cNvGraphicFramePr>
                <a:graphicFrameLocks noGrp="1"/>
              </p:cNvGraphicFramePr>
              <p:nvPr>
                <p:extLst>
                  <p:ext uri="{D42A27DB-BD31-4B8C-83A1-F6EECF244321}">
                    <p14:modId xmlns:p14="http://schemas.microsoft.com/office/powerpoint/2010/main" val="1143343190"/>
                  </p:ext>
                </p:extLst>
              </p:nvPr>
            </p:nvGraphicFramePr>
            <p:xfrm>
              <a:off x="539496" y="2066435"/>
              <a:ext cx="10981944" cy="1169671"/>
            </p:xfrm>
            <a:graphic>
              <a:graphicData uri="http://schemas.openxmlformats.org/drawingml/2006/table">
                <a:tbl>
                  <a:tblPr/>
                  <a:tblGrid>
                    <a:gridCol w="2889504">
                      <a:extLst>
                        <a:ext uri="{9D8B030D-6E8A-4147-A177-3AD203B41FA5}">
                          <a16:colId xmlns:a16="http://schemas.microsoft.com/office/drawing/2014/main" val="20000"/>
                        </a:ext>
                      </a:extLst>
                    </a:gridCol>
                    <a:gridCol w="722376">
                      <a:extLst>
                        <a:ext uri="{9D8B030D-6E8A-4147-A177-3AD203B41FA5}">
                          <a16:colId xmlns:a16="http://schemas.microsoft.com/office/drawing/2014/main" val="20001"/>
                        </a:ext>
                      </a:extLst>
                    </a:gridCol>
                    <a:gridCol w="722376">
                      <a:extLst>
                        <a:ext uri="{9D8B030D-6E8A-4147-A177-3AD203B41FA5}">
                          <a16:colId xmlns:a16="http://schemas.microsoft.com/office/drawing/2014/main" val="20002"/>
                        </a:ext>
                      </a:extLst>
                    </a:gridCol>
                    <a:gridCol w="722376">
                      <a:extLst>
                        <a:ext uri="{9D8B030D-6E8A-4147-A177-3AD203B41FA5}">
                          <a16:colId xmlns:a16="http://schemas.microsoft.com/office/drawing/2014/main" val="20003"/>
                        </a:ext>
                      </a:extLst>
                    </a:gridCol>
                    <a:gridCol w="722376">
                      <a:extLst>
                        <a:ext uri="{9D8B030D-6E8A-4147-A177-3AD203B41FA5}">
                          <a16:colId xmlns:a16="http://schemas.microsoft.com/office/drawing/2014/main" val="20004"/>
                        </a:ext>
                      </a:extLst>
                    </a:gridCol>
                    <a:gridCol w="731520">
                      <a:extLst>
                        <a:ext uri="{9D8B030D-6E8A-4147-A177-3AD203B41FA5}">
                          <a16:colId xmlns:a16="http://schemas.microsoft.com/office/drawing/2014/main" val="20005"/>
                        </a:ext>
                      </a:extLst>
                    </a:gridCol>
                    <a:gridCol w="731520">
                      <a:extLst>
                        <a:ext uri="{9D8B030D-6E8A-4147-A177-3AD203B41FA5}">
                          <a16:colId xmlns:a16="http://schemas.microsoft.com/office/drawing/2014/main" val="20006"/>
                        </a:ext>
                      </a:extLst>
                    </a:gridCol>
                    <a:gridCol w="731520">
                      <a:extLst>
                        <a:ext uri="{9D8B030D-6E8A-4147-A177-3AD203B41FA5}">
                          <a16:colId xmlns:a16="http://schemas.microsoft.com/office/drawing/2014/main" val="20007"/>
                        </a:ext>
                      </a:extLst>
                    </a:gridCol>
                    <a:gridCol w="731520">
                      <a:extLst>
                        <a:ext uri="{9D8B030D-6E8A-4147-A177-3AD203B41FA5}">
                          <a16:colId xmlns:a16="http://schemas.microsoft.com/office/drawing/2014/main" val="20008"/>
                        </a:ext>
                      </a:extLst>
                    </a:gridCol>
                    <a:gridCol w="731520">
                      <a:extLst>
                        <a:ext uri="{9D8B030D-6E8A-4147-A177-3AD203B41FA5}">
                          <a16:colId xmlns:a16="http://schemas.microsoft.com/office/drawing/2014/main" val="20009"/>
                        </a:ext>
                      </a:extLst>
                    </a:gridCol>
                    <a:gridCol w="731520">
                      <a:extLst>
                        <a:ext uri="{9D8B030D-6E8A-4147-A177-3AD203B41FA5}">
                          <a16:colId xmlns:a16="http://schemas.microsoft.com/office/drawing/2014/main" val="20010"/>
                        </a:ext>
                      </a:extLst>
                    </a:gridCol>
                    <a:gridCol w="813816">
                      <a:extLst>
                        <a:ext uri="{9D8B030D-6E8A-4147-A177-3AD203B41FA5}">
                          <a16:colId xmlns:a16="http://schemas.microsoft.com/office/drawing/2014/main" val="20011"/>
                        </a:ext>
                      </a:extLst>
                    </a:gridCol>
                  </a:tblGrid>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r="-280591" b="-22812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t="-98462" r="-280591" b="-12461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t="-201563" r="-280591" b="-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O_5_BD.15_3#45fedfc3f?vcp=1&amp;vop=1&amp;pid=d2dd380c9&amp;color=36,64,97&amp;vtp=1&amp;bbb=1"/>
              <p:cNvSpPr/>
              <p:nvPr/>
            </p:nvSpPr>
            <p:spPr>
              <a:xfrm>
                <a:off x="539496" y="3374535"/>
                <a:ext cx="11109960" cy="596900"/>
              </a:xfrm>
              <a:prstGeom prst="rect">
                <a:avLst/>
              </a:prstGeom>
              <a:noFill/>
              <a:ln/>
            </p:spPr>
            <p:txBody>
              <a:bodyPr wrap="none" lIns="0" tIns="0" rIns="0" bIns="0" rtlCol="0" anchor="t"/>
              <a:lstStyle/>
              <a:p>
                <a:pPr algn="l" latinLnBrk="1">
                  <a:lnSpc>
                    <a:spcPts val="4700"/>
                  </a:lnSpc>
                </a:pPr>
                <a:r>
                  <a:rPr lang="en-US" altLang="zh-CN" sz="1800" b="0" i="0" dirty="0">
                    <a:solidFill>
                      <a:srgbClr val="244061"/>
                    </a:solidFill>
                    <a:latin typeface="Times New Roman" pitchFamily="34" charset="0"/>
                    <a:ea typeface="微软雅黑" pitchFamily="34" charset="-122"/>
                    <a:cs typeface="Times New Roman" pitchFamily="34" charset="-120"/>
                  </a:rPr>
                  <a:t>并计算得</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=0.028</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=1.616</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=0.214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5_BD.15_3#45fedfc3f?vcp=1&amp;vop=1&amp;pid=d2dd380c9&amp;color=36,64,97&amp;vtp=1&amp;bbb=1"/>
              <p:cNvSpPr>
                <a:spLocks noRot="1" noChangeAspect="1" noMove="1" noResize="1" noEditPoints="1" noAdjustHandles="1" noChangeArrowheads="1" noChangeShapeType="1" noTextEdit="1"/>
              </p:cNvSpPr>
              <p:nvPr/>
            </p:nvSpPr>
            <p:spPr>
              <a:xfrm>
                <a:off x="539496" y="3374535"/>
                <a:ext cx="11109960" cy="596900"/>
              </a:xfrm>
              <a:prstGeom prst="rect">
                <a:avLst/>
              </a:prstGeom>
              <a:blipFill>
                <a:blip r:embed="rId5"/>
                <a:stretch>
                  <a:fillRect l="-1317" b="-2062"/>
                </a:stretch>
              </a:blipFill>
              <a:ln/>
            </p:spPr>
            <p:txBody>
              <a:bodyPr/>
              <a:lstStyle/>
              <a:p>
                <a:r>
                  <a:rPr lang="zh-CN" altLang="en-US">
                    <a:noFill/>
                  </a:rPr>
                  <a:t> </a:t>
                </a:r>
              </a:p>
            </p:txBody>
          </p:sp>
        </mc:Fallback>
      </mc:AlternateContent>
      <p:sp>
        <p:nvSpPr>
          <p:cNvPr id="5" name="QO_6_BD.16_1#538d808b8?vcp=1&amp;vop=1&amp;pid=45fedfc3f&amp;color=36,64,97&amp;vtp=1&amp;bbb=1"/>
          <p:cNvSpPr/>
          <p:nvPr/>
        </p:nvSpPr>
        <p:spPr>
          <a:xfrm>
            <a:off x="539496" y="397143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（1）估算刘铭同学制作的这种零件平均每个零件的横截面面积以及平均一个零件的耗材量；</a:t>
            </a:r>
            <a:endParaRPr lang="en-US" altLang="zh-CN" sz="1800" dirty="0"/>
          </a:p>
        </p:txBody>
      </p:sp>
      <mc:AlternateContent xmlns:mc="http://schemas.openxmlformats.org/markup-compatibility/2006">
        <mc:Choice xmlns:a14="http://schemas.microsoft.com/office/drawing/2010/main" Requires="a14">
          <p:sp>
            <p:nvSpPr>
              <p:cNvPr id="6" name="QO_6_AN.17_1#538d808b8?vcp=1&amp;vop=1&amp;pid=45fedfc3f&amp;color=36,64,97&amp;vtp=1&amp;bbb=1"/>
              <p:cNvSpPr/>
              <p:nvPr/>
            </p:nvSpPr>
            <p:spPr>
              <a:xfrm>
                <a:off x="539496" y="4335925"/>
                <a:ext cx="11109960" cy="1230059"/>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【解】样本中10个这种零件的横截面面积的平均值</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0.52</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=0.052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样</a:t>
                </a:r>
                <a:r>
                  <a:rPr lang="en-US" altLang="zh-CN" sz="1800" b="0" i="0">
                    <a:solidFill>
                      <a:srgbClr val="6565FF"/>
                    </a:solidFill>
                    <a:latin typeface="Times New Roman" pitchFamily="34" charset="0"/>
                    <a:ea typeface="微软雅黑" pitchFamily="34" charset="-122"/>
                    <a:cs typeface="Times New Roman" pitchFamily="34" charset="-120"/>
                  </a:rPr>
                  <a:t>本中</a:t>
                </a:r>
                <a:r>
                  <a:rPr lang="en-US" altLang="zh-CN" sz="1800" b="0" i="0" dirty="0">
                    <a:solidFill>
                      <a:srgbClr val="6565FF"/>
                    </a:solidFill>
                    <a:latin typeface="Times New Roman" pitchFamily="34" charset="0"/>
                    <a:ea typeface="微软雅黑" pitchFamily="34" charset="-122"/>
                    <a:cs typeface="Times New Roman" pitchFamily="34" charset="-120"/>
                  </a:rPr>
                  <a:t>10个这种零件的耗材量的平均值</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3.90</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据</a:t>
                </a:r>
                <a:r>
                  <a:rPr lang="en-US" altLang="zh-CN" sz="1800" b="0" i="0">
                    <a:solidFill>
                      <a:srgbClr val="6565FF"/>
                    </a:solidFill>
                    <a:latin typeface="Times New Roman" pitchFamily="34" charset="0"/>
                    <a:ea typeface="微软雅黑" pitchFamily="34" charset="-122"/>
                    <a:cs typeface="Times New Roman" pitchFamily="34" charset="-120"/>
                  </a:rPr>
                  <a:t>此可估计刘铭同学制作的这种零件平均每个的横截面面积为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0.052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，平均一个零件的耗材量为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6_AN.17_1#538d808b8?vcp=1&amp;vop=1&amp;pid=45fedfc3f&amp;color=36,64,97&amp;vtp=1&amp;bbb=1"/>
              <p:cNvSpPr>
                <a:spLocks noRot="1" noChangeAspect="1" noMove="1" noResize="1" noEditPoints="1" noAdjustHandles="1" noChangeArrowheads="1" noChangeShapeType="1" noTextEdit="1"/>
              </p:cNvSpPr>
              <p:nvPr/>
            </p:nvSpPr>
            <p:spPr>
              <a:xfrm>
                <a:off x="539496" y="4335925"/>
                <a:ext cx="11109960" cy="1230059"/>
              </a:xfrm>
              <a:prstGeom prst="rect">
                <a:avLst/>
              </a:prstGeom>
              <a:blipFill>
                <a:blip r:embed="rId6"/>
                <a:stretch>
                  <a:fillRect l="-1317" b="-113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647</Words>
  <Application>Microsoft Office PowerPoint</Application>
  <PresentationFormat>宽屏</PresentationFormat>
  <Paragraphs>145</Paragraphs>
  <Slides>14</Slides>
  <Notes>14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2025-10-21T08:56:48Z</dcterms:created>
  <dcterms:modified xsi:type="dcterms:W3CDTF">2025-10-21T08:59:18Z</dcterms:modified>
  <cp:category/>
  <cp:contentStatus/>
</cp:coreProperties>
</file>